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2_218617BE.xml" ContentType="application/vnd.ms-powerpoint.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E0_248DC43D.xml" ContentType="application/vnd.ms-powerpoint.comments+xml"/>
  <Override PartName="/ppt/notesSlides/notesSlide5.xml" ContentType="application/vnd.openxmlformats-officedocument.presentationml.notesSlide+xml"/>
  <Override PartName="/ppt/comments/modernComment_105_3B4335C9.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8" r:id="rId3"/>
    <p:sldId id="479" r:id="rId4"/>
    <p:sldId id="2145705852" r:id="rId5"/>
    <p:sldId id="281" r:id="rId6"/>
    <p:sldId id="282" r:id="rId7"/>
    <p:sldId id="259" r:id="rId8"/>
    <p:sldId id="480" r:id="rId9"/>
    <p:sldId id="261" r:id="rId10"/>
    <p:sldId id="262" r:id="rId11"/>
    <p:sldId id="2145705824" r:id="rId12"/>
    <p:sldId id="2145705834" r:id="rId13"/>
    <p:sldId id="2145705835" r:id="rId14"/>
    <p:sldId id="2145705836" r:id="rId15"/>
    <p:sldId id="2145705837" r:id="rId16"/>
    <p:sldId id="2145705841" r:id="rId17"/>
    <p:sldId id="2145705838" r:id="rId18"/>
    <p:sldId id="2145705840" r:id="rId19"/>
    <p:sldId id="2145705839" r:id="rId20"/>
    <p:sldId id="2145705850" r:id="rId21"/>
    <p:sldId id="2145705843" r:id="rId22"/>
    <p:sldId id="2145705851" r:id="rId23"/>
    <p:sldId id="2145705845" r:id="rId24"/>
    <p:sldId id="2145705846" r:id="rId25"/>
    <p:sldId id="2145705847" r:id="rId26"/>
    <p:sldId id="2145705853" r:id="rId27"/>
    <p:sldId id="29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FE1B58-EE35-A82A-5A9C-2FEDEEB41D51}" name="Elizabeth Fuemmeler (ELUF)" initials="E(" userId="S::eluf@interacoustics.com::1a6d67d9-727d-45df-9983-6a4ab54bf3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20" d="100"/>
          <a:sy n="120" d="100"/>
        </p:scale>
        <p:origin x="2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modernComment_102_218617BE.xml><?xml version="1.0" encoding="utf-8"?>
<p188:cmLst xmlns:a="http://schemas.openxmlformats.org/drawingml/2006/main" xmlns:r="http://schemas.openxmlformats.org/officeDocument/2006/relationships" xmlns:p188="http://schemas.microsoft.com/office/powerpoint/2018/8/main">
  <p188:cm id="{A9562924-D5F8-493A-AE0C-54492793253C}" authorId="{65FE1B58-EE35-A82A-5A9C-2FEDEEB41D51}" status="resolved" created="2025-07-11T13:29:00.765">
    <pc:sldMkLst xmlns:pc="http://schemas.microsoft.com/office/powerpoint/2013/main/command">
      <pc:docMk/>
      <pc:sldMk cId="562436030" sldId="257"/>
    </pc:sldMkLst>
    <p188:txBody>
      <a:bodyPr/>
      <a:lstStyle/>
      <a:p>
        <a:r>
          <a:rPr lang="en-US"/>
          <a:t>
DATA is a care model that leads a clinician to complete care for their dizzy patients</a:t>
        </a:r>
      </a:p>
    </p188:txBody>
  </p188:cm>
  <p188:cm id="{80AE0367-798A-45EC-9C35-15E4F600A978}" authorId="{65FE1B58-EE35-A82A-5A9C-2FEDEEB41D51}" status="resolved" created="2025-07-11T13:30:04.392">
    <pc:sldMkLst xmlns:pc="http://schemas.microsoft.com/office/powerpoint/2013/main/command">
      <pc:docMk/>
      <pc:sldMk cId="562436030" sldId="257"/>
    </pc:sldMkLst>
    <p188:txBody>
      <a:bodyPr/>
      <a:lstStyle/>
      <a:p>
        <a:r>
          <a:rPr lang="en-US"/>
          <a:t>All components of the model must be touched for each patient. 
If a patient starts in PT and is completing assessment tools, best practice is to have a diagnostic test to determine site of origin</a:t>
        </a:r>
      </a:p>
    </p188:txBody>
  </p188:cm>
</p188:cmLst>
</file>

<file path=ppt/comments/modernComment_105_3B4335C9.xml><?xml version="1.0" encoding="utf-8"?>
<p188:cmLst xmlns:a="http://schemas.openxmlformats.org/drawingml/2006/main" xmlns:r="http://schemas.openxmlformats.org/officeDocument/2006/relationships" xmlns:p188="http://schemas.microsoft.com/office/powerpoint/2018/8/main">
  <p188:cm id="{AABB427A-B66E-4437-BB6C-409AB87DC35A}" authorId="{65FE1B58-EE35-A82A-5A9C-2FEDEEB41D51}" status="resolved" created="2025-07-22T13:34:53.736">
    <ac:txMkLst xmlns:ac="http://schemas.microsoft.com/office/drawing/2013/main/command">
      <pc:docMk xmlns:pc="http://schemas.microsoft.com/office/powerpoint/2013/main/command"/>
      <pc:sldMk xmlns:pc="http://schemas.microsoft.com/office/powerpoint/2013/main/command" cId="994260425" sldId="261"/>
      <ac:spMk id="10" creationId="{FDAA404F-70D2-8A64-1BCF-7E3D2C68C6CA}"/>
      <ac:txMk cp="144" len="10">
        <ac:context len="180" hash="3477728323"/>
      </ac:txMk>
    </ac:txMkLst>
    <p188:pos x="1996965" y="1773620"/>
    <p188:txBody>
      <a:bodyPr/>
      <a:lstStyle/>
      <a:p>
        <a:r>
          <a:rPr lang="en-US"/>
          <a:t>I would put Virtualis here</a:t>
        </a:r>
      </a:p>
    </p188:txBody>
  </p188:cm>
</p188:cmLst>
</file>

<file path=ppt/comments/modernComment_1E0_248DC43D.xml><?xml version="1.0" encoding="utf-8"?>
<p188:cmLst xmlns:a="http://schemas.openxmlformats.org/drawingml/2006/main" xmlns:r="http://schemas.openxmlformats.org/officeDocument/2006/relationships" xmlns:p188="http://schemas.microsoft.com/office/powerpoint/2018/8/main">
  <p188:cm id="{635E7BF6-166B-436B-B3EF-ADB0C599DABB}" authorId="{65FE1B58-EE35-A82A-5A9C-2FEDEEB41D51}" status="resolved" created="2025-07-22T13:34:18.407">
    <ac:deMkLst xmlns:ac="http://schemas.microsoft.com/office/drawing/2013/main/command">
      <pc:docMk xmlns:pc="http://schemas.microsoft.com/office/powerpoint/2013/main/command"/>
      <pc:sldMk xmlns:pc="http://schemas.microsoft.com/office/powerpoint/2013/main/command" cId="613270589" sldId="480"/>
      <ac:spMk id="10" creationId="{C37D55CD-EE07-ACCA-85FD-0591A305A04D}"/>
    </ac:deMkLst>
    <p188:txBody>
      <a:bodyPr/>
      <a:lstStyle/>
      <a:p>
        <a:r>
          <a:rPr lang="en-US"/>
          <a:t>I think good that we associate VORTEQ instead of computerized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FCC75-27F3-49F3-89C3-4E9FACDCFD2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D94B8F5-8CC0-4396-BAB7-7FC622DC0627}">
      <dgm:prSet phldrT="[Text]"/>
      <dgm:spPr>
        <a:solidFill>
          <a:srgbClr val="77C8A7"/>
        </a:solidFill>
      </dgm:spPr>
      <dgm:t>
        <a:bodyPr/>
        <a:lstStyle/>
        <a:p>
          <a:r>
            <a:rPr lang="en-US" dirty="0"/>
            <a:t>Right care</a:t>
          </a:r>
        </a:p>
      </dgm:t>
    </dgm:pt>
    <dgm:pt modelId="{45EDB8E0-7EFC-4C59-8B4D-998FFD5D2039}" type="parTrans" cxnId="{317A7010-2D55-43EC-9BE3-2FE006767FDF}">
      <dgm:prSet/>
      <dgm:spPr/>
      <dgm:t>
        <a:bodyPr/>
        <a:lstStyle/>
        <a:p>
          <a:endParaRPr lang="en-US"/>
        </a:p>
      </dgm:t>
    </dgm:pt>
    <dgm:pt modelId="{D8620A5A-477E-434F-9F61-4DF0F6670FC4}" type="sibTrans" cxnId="{317A7010-2D55-43EC-9BE3-2FE006767FDF}">
      <dgm:prSet/>
      <dgm:spPr/>
      <dgm:t>
        <a:bodyPr/>
        <a:lstStyle/>
        <a:p>
          <a:endParaRPr lang="en-US"/>
        </a:p>
      </dgm:t>
    </dgm:pt>
    <dgm:pt modelId="{BE7334B6-554B-4934-9CE3-C2B47BFE288E}">
      <dgm:prSet phldrT="[Text]"/>
      <dgm:spPr/>
      <dgm:t>
        <a:bodyPr/>
        <a:lstStyle/>
        <a:p>
          <a:pPr algn="l"/>
          <a:r>
            <a:rPr lang="en-US" dirty="0"/>
            <a:t>Accurate diagnosis leads to correct intervention</a:t>
          </a:r>
        </a:p>
      </dgm:t>
    </dgm:pt>
    <dgm:pt modelId="{59B2DCF3-2948-4A7C-8856-A4A86F1788C7}" type="parTrans" cxnId="{38394C8C-B350-4731-A488-45454EE8EB66}">
      <dgm:prSet/>
      <dgm:spPr/>
      <dgm:t>
        <a:bodyPr/>
        <a:lstStyle/>
        <a:p>
          <a:endParaRPr lang="en-US"/>
        </a:p>
      </dgm:t>
    </dgm:pt>
    <dgm:pt modelId="{0C5C8578-C580-4F80-8703-97522F792EC2}" type="sibTrans" cxnId="{38394C8C-B350-4731-A488-45454EE8EB66}">
      <dgm:prSet/>
      <dgm:spPr/>
      <dgm:t>
        <a:bodyPr/>
        <a:lstStyle/>
        <a:p>
          <a:endParaRPr lang="en-US"/>
        </a:p>
      </dgm:t>
    </dgm:pt>
    <dgm:pt modelId="{2AC70275-01F2-4B34-8BC8-DFDCBD29F55C}">
      <dgm:prSet phldrT="[Text]"/>
      <dgm:spPr>
        <a:solidFill>
          <a:srgbClr val="77C8A7"/>
        </a:solidFill>
      </dgm:spPr>
      <dgm:t>
        <a:bodyPr/>
        <a:lstStyle/>
        <a:p>
          <a:r>
            <a:rPr lang="en-US" dirty="0"/>
            <a:t>Right time</a:t>
          </a:r>
        </a:p>
      </dgm:t>
    </dgm:pt>
    <dgm:pt modelId="{D696B1B0-5805-4B43-A570-5850D6918D7B}" type="parTrans" cxnId="{F3E81F88-FB15-4C49-A01D-A631DB7AF495}">
      <dgm:prSet/>
      <dgm:spPr/>
      <dgm:t>
        <a:bodyPr/>
        <a:lstStyle/>
        <a:p>
          <a:endParaRPr lang="en-US"/>
        </a:p>
      </dgm:t>
    </dgm:pt>
    <dgm:pt modelId="{38373D35-6453-418D-9AEF-616181EF9A5E}" type="sibTrans" cxnId="{F3E81F88-FB15-4C49-A01D-A631DB7AF495}">
      <dgm:prSet/>
      <dgm:spPr/>
      <dgm:t>
        <a:bodyPr/>
        <a:lstStyle/>
        <a:p>
          <a:endParaRPr lang="en-US"/>
        </a:p>
      </dgm:t>
    </dgm:pt>
    <dgm:pt modelId="{5A324628-AD23-4B0B-A7A6-1323254BC0DD}">
      <dgm:prSet phldrT="[Text]"/>
      <dgm:spPr/>
      <dgm:t>
        <a:bodyPr/>
        <a:lstStyle/>
        <a:p>
          <a:r>
            <a:rPr lang="en-US" dirty="0"/>
            <a:t>Improved time management for the patient and professional</a:t>
          </a:r>
        </a:p>
      </dgm:t>
    </dgm:pt>
    <dgm:pt modelId="{056E5915-E343-4450-A800-4EF0A5EA1878}" type="parTrans" cxnId="{99C5FDFC-68DB-4DB0-B546-377196C19595}">
      <dgm:prSet/>
      <dgm:spPr/>
      <dgm:t>
        <a:bodyPr/>
        <a:lstStyle/>
        <a:p>
          <a:endParaRPr lang="en-US"/>
        </a:p>
      </dgm:t>
    </dgm:pt>
    <dgm:pt modelId="{469A9749-E9D4-42F6-B243-3A91D0503B94}" type="sibTrans" cxnId="{99C5FDFC-68DB-4DB0-B546-377196C19595}">
      <dgm:prSet/>
      <dgm:spPr/>
      <dgm:t>
        <a:bodyPr/>
        <a:lstStyle/>
        <a:p>
          <a:endParaRPr lang="en-US"/>
        </a:p>
      </dgm:t>
    </dgm:pt>
    <dgm:pt modelId="{2831C800-EE76-40FE-8E33-B85CC0ECF92B}">
      <dgm:prSet phldrT="[Text]"/>
      <dgm:spPr>
        <a:solidFill>
          <a:srgbClr val="77C8A7"/>
        </a:solidFill>
      </dgm:spPr>
      <dgm:t>
        <a:bodyPr/>
        <a:lstStyle/>
        <a:p>
          <a:r>
            <a:rPr lang="en-US" dirty="0"/>
            <a:t>Right professional</a:t>
          </a:r>
        </a:p>
      </dgm:t>
    </dgm:pt>
    <dgm:pt modelId="{A0D01D9A-FB3F-493E-906B-CA7144D9DA39}" type="parTrans" cxnId="{8C354AFC-BFA8-4167-B4F3-AC46C0CA123E}">
      <dgm:prSet/>
      <dgm:spPr/>
      <dgm:t>
        <a:bodyPr/>
        <a:lstStyle/>
        <a:p>
          <a:endParaRPr lang="en-US"/>
        </a:p>
      </dgm:t>
    </dgm:pt>
    <dgm:pt modelId="{B9519CF7-1264-4BF1-968E-D92A7669F85B}" type="sibTrans" cxnId="{8C354AFC-BFA8-4167-B4F3-AC46C0CA123E}">
      <dgm:prSet/>
      <dgm:spPr/>
      <dgm:t>
        <a:bodyPr/>
        <a:lstStyle/>
        <a:p>
          <a:endParaRPr lang="en-US"/>
        </a:p>
      </dgm:t>
    </dgm:pt>
    <dgm:pt modelId="{B4110511-31B2-4511-813B-9DBE7FBD1835}">
      <dgm:prSet phldrT="[Text]"/>
      <dgm:spPr/>
      <dgm:t>
        <a:bodyPr/>
        <a:lstStyle/>
        <a:p>
          <a:r>
            <a:rPr lang="en-US" dirty="0"/>
            <a:t>Correct triage to trained professional</a:t>
          </a:r>
        </a:p>
      </dgm:t>
    </dgm:pt>
    <dgm:pt modelId="{76719C5D-054F-4FA0-9592-B0E9C88FFB32}" type="parTrans" cxnId="{90ACE9A6-701A-49CF-A746-3F6DF817F0A9}">
      <dgm:prSet/>
      <dgm:spPr/>
      <dgm:t>
        <a:bodyPr/>
        <a:lstStyle/>
        <a:p>
          <a:endParaRPr lang="en-US"/>
        </a:p>
      </dgm:t>
    </dgm:pt>
    <dgm:pt modelId="{650FB0B3-CE15-4C53-BDDF-FB0C06FC4E5B}" type="sibTrans" cxnId="{90ACE9A6-701A-49CF-A746-3F6DF817F0A9}">
      <dgm:prSet/>
      <dgm:spPr/>
      <dgm:t>
        <a:bodyPr/>
        <a:lstStyle/>
        <a:p>
          <a:endParaRPr lang="en-US"/>
        </a:p>
      </dgm:t>
    </dgm:pt>
    <dgm:pt modelId="{BCB05D9A-8558-438D-B0D8-EC2C5A1E442F}">
      <dgm:prSet phldrT="[Text]"/>
      <dgm:spPr>
        <a:solidFill>
          <a:srgbClr val="77C8A7"/>
        </a:solidFill>
      </dgm:spPr>
      <dgm:t>
        <a:bodyPr/>
        <a:lstStyle/>
        <a:p>
          <a:r>
            <a:rPr lang="en-US" dirty="0"/>
            <a:t>Right tools</a:t>
          </a:r>
        </a:p>
      </dgm:t>
    </dgm:pt>
    <dgm:pt modelId="{700388CF-5B19-4192-B42C-C989A7EBE229}" type="parTrans" cxnId="{D647F8BA-E47B-44B7-A02E-D5E251CE6CDC}">
      <dgm:prSet/>
      <dgm:spPr/>
      <dgm:t>
        <a:bodyPr/>
        <a:lstStyle/>
        <a:p>
          <a:endParaRPr lang="en-US"/>
        </a:p>
      </dgm:t>
    </dgm:pt>
    <dgm:pt modelId="{3194E96E-E90D-40AC-AF19-4BD727506131}" type="sibTrans" cxnId="{D647F8BA-E47B-44B7-A02E-D5E251CE6CDC}">
      <dgm:prSet/>
      <dgm:spPr/>
      <dgm:t>
        <a:bodyPr/>
        <a:lstStyle/>
        <a:p>
          <a:endParaRPr lang="en-US"/>
        </a:p>
      </dgm:t>
    </dgm:pt>
    <dgm:pt modelId="{40E14A04-C6EA-4330-BF8C-3D49F657981D}">
      <dgm:prSet phldrT="[Text]"/>
      <dgm:spPr/>
      <dgm:t>
        <a:bodyPr/>
        <a:lstStyle/>
        <a:p>
          <a:pPr rtl="0"/>
          <a:r>
            <a:rPr lang="en-US" dirty="0"/>
            <a:t>Comprehensive diagnostic, assessment and training equipment to</a:t>
          </a:r>
          <a:r>
            <a:rPr lang="en-US" dirty="0">
              <a:latin typeface="Arial" panose="020B0604020202020204"/>
            </a:rPr>
            <a:t> support the</a:t>
          </a:r>
          <a:r>
            <a:rPr lang="en-US" dirty="0"/>
            <a:t> patient’s recovery</a:t>
          </a:r>
        </a:p>
      </dgm:t>
    </dgm:pt>
    <dgm:pt modelId="{33ABE691-673A-4861-9201-EF8FAE5995AB}" type="parTrans" cxnId="{22E39D28-229E-46A4-BE0F-C102A713F683}">
      <dgm:prSet/>
      <dgm:spPr/>
      <dgm:t>
        <a:bodyPr/>
        <a:lstStyle/>
        <a:p>
          <a:endParaRPr lang="en-US"/>
        </a:p>
      </dgm:t>
    </dgm:pt>
    <dgm:pt modelId="{71474B45-FF88-4B74-B1B2-F8E38AE86580}" type="sibTrans" cxnId="{22E39D28-229E-46A4-BE0F-C102A713F683}">
      <dgm:prSet/>
      <dgm:spPr/>
      <dgm:t>
        <a:bodyPr/>
        <a:lstStyle/>
        <a:p>
          <a:endParaRPr lang="en-US"/>
        </a:p>
      </dgm:t>
    </dgm:pt>
    <dgm:pt modelId="{5ADE27E1-04F6-4D2C-9E5A-3F1E22DA9AEB}" type="pres">
      <dgm:prSet presAssocID="{37CFCC75-27F3-49F3-89C3-4E9FACDCFD2B}" presName="Name0" presStyleCnt="0">
        <dgm:presLayoutVars>
          <dgm:dir/>
          <dgm:animLvl val="lvl"/>
          <dgm:resizeHandles val="exact"/>
        </dgm:presLayoutVars>
      </dgm:prSet>
      <dgm:spPr/>
    </dgm:pt>
    <dgm:pt modelId="{D727B2F1-4175-4394-ADD9-1C426C37A495}" type="pres">
      <dgm:prSet presAssocID="{5D94B8F5-8CC0-4396-BAB7-7FC622DC0627}" presName="composite" presStyleCnt="0"/>
      <dgm:spPr/>
    </dgm:pt>
    <dgm:pt modelId="{FF3BDC76-4C3F-4069-BE7F-656ED452D80C}" type="pres">
      <dgm:prSet presAssocID="{5D94B8F5-8CC0-4396-BAB7-7FC622DC0627}" presName="parTx" presStyleLbl="alignNode1" presStyleIdx="0" presStyleCnt="4">
        <dgm:presLayoutVars>
          <dgm:chMax val="0"/>
          <dgm:chPref val="0"/>
          <dgm:bulletEnabled val="1"/>
        </dgm:presLayoutVars>
      </dgm:prSet>
      <dgm:spPr/>
    </dgm:pt>
    <dgm:pt modelId="{5D696499-16CB-44FA-A3BD-A6149DF73870}" type="pres">
      <dgm:prSet presAssocID="{5D94B8F5-8CC0-4396-BAB7-7FC622DC0627}" presName="desTx" presStyleLbl="alignAccFollowNode1" presStyleIdx="0" presStyleCnt="4">
        <dgm:presLayoutVars>
          <dgm:bulletEnabled val="1"/>
        </dgm:presLayoutVars>
      </dgm:prSet>
      <dgm:spPr/>
    </dgm:pt>
    <dgm:pt modelId="{2619D826-8739-4C6E-BFA1-0DC7527F1FE7}" type="pres">
      <dgm:prSet presAssocID="{D8620A5A-477E-434F-9F61-4DF0F6670FC4}" presName="space" presStyleCnt="0"/>
      <dgm:spPr/>
    </dgm:pt>
    <dgm:pt modelId="{CB2F7FCC-87EF-4231-8DDB-DBE43A0784F2}" type="pres">
      <dgm:prSet presAssocID="{2AC70275-01F2-4B34-8BC8-DFDCBD29F55C}" presName="composite" presStyleCnt="0"/>
      <dgm:spPr/>
    </dgm:pt>
    <dgm:pt modelId="{344F76DA-426A-4546-8E3A-869ED36F06E1}" type="pres">
      <dgm:prSet presAssocID="{2AC70275-01F2-4B34-8BC8-DFDCBD29F55C}" presName="parTx" presStyleLbl="alignNode1" presStyleIdx="1" presStyleCnt="4">
        <dgm:presLayoutVars>
          <dgm:chMax val="0"/>
          <dgm:chPref val="0"/>
          <dgm:bulletEnabled val="1"/>
        </dgm:presLayoutVars>
      </dgm:prSet>
      <dgm:spPr/>
    </dgm:pt>
    <dgm:pt modelId="{D3A78D88-90B2-4B25-B7F5-775ED339C919}" type="pres">
      <dgm:prSet presAssocID="{2AC70275-01F2-4B34-8BC8-DFDCBD29F55C}" presName="desTx" presStyleLbl="alignAccFollowNode1" presStyleIdx="1" presStyleCnt="4">
        <dgm:presLayoutVars>
          <dgm:bulletEnabled val="1"/>
        </dgm:presLayoutVars>
      </dgm:prSet>
      <dgm:spPr/>
    </dgm:pt>
    <dgm:pt modelId="{11C2EA9F-29C3-47DA-AF5A-DFBF15AE09B5}" type="pres">
      <dgm:prSet presAssocID="{38373D35-6453-418D-9AEF-616181EF9A5E}" presName="space" presStyleCnt="0"/>
      <dgm:spPr/>
    </dgm:pt>
    <dgm:pt modelId="{3A2A0F97-77BF-4CEB-BD2D-AE9A181F3A7F}" type="pres">
      <dgm:prSet presAssocID="{2831C800-EE76-40FE-8E33-B85CC0ECF92B}" presName="composite" presStyleCnt="0"/>
      <dgm:spPr/>
    </dgm:pt>
    <dgm:pt modelId="{642B8D89-BA4A-4116-BC6E-32C1D670567B}" type="pres">
      <dgm:prSet presAssocID="{2831C800-EE76-40FE-8E33-B85CC0ECF92B}" presName="parTx" presStyleLbl="alignNode1" presStyleIdx="2" presStyleCnt="4">
        <dgm:presLayoutVars>
          <dgm:chMax val="0"/>
          <dgm:chPref val="0"/>
          <dgm:bulletEnabled val="1"/>
        </dgm:presLayoutVars>
      </dgm:prSet>
      <dgm:spPr/>
    </dgm:pt>
    <dgm:pt modelId="{AF808D53-38BE-40F3-BFBB-F8F52153AE51}" type="pres">
      <dgm:prSet presAssocID="{2831C800-EE76-40FE-8E33-B85CC0ECF92B}" presName="desTx" presStyleLbl="alignAccFollowNode1" presStyleIdx="2" presStyleCnt="4">
        <dgm:presLayoutVars>
          <dgm:bulletEnabled val="1"/>
        </dgm:presLayoutVars>
      </dgm:prSet>
      <dgm:spPr/>
    </dgm:pt>
    <dgm:pt modelId="{8BFC02B2-A393-41C1-8F96-EE84373CC702}" type="pres">
      <dgm:prSet presAssocID="{B9519CF7-1264-4BF1-968E-D92A7669F85B}" presName="space" presStyleCnt="0"/>
      <dgm:spPr/>
    </dgm:pt>
    <dgm:pt modelId="{70843F91-D010-467D-971D-1C54DE9F8235}" type="pres">
      <dgm:prSet presAssocID="{BCB05D9A-8558-438D-B0D8-EC2C5A1E442F}" presName="composite" presStyleCnt="0"/>
      <dgm:spPr/>
    </dgm:pt>
    <dgm:pt modelId="{F36845AF-20F3-4E79-BAFF-97D6FFD8852D}" type="pres">
      <dgm:prSet presAssocID="{BCB05D9A-8558-438D-B0D8-EC2C5A1E442F}" presName="parTx" presStyleLbl="alignNode1" presStyleIdx="3" presStyleCnt="4">
        <dgm:presLayoutVars>
          <dgm:chMax val="0"/>
          <dgm:chPref val="0"/>
          <dgm:bulletEnabled val="1"/>
        </dgm:presLayoutVars>
      </dgm:prSet>
      <dgm:spPr/>
    </dgm:pt>
    <dgm:pt modelId="{7DB12F26-9E47-4574-8F82-BAF46A2B46C3}" type="pres">
      <dgm:prSet presAssocID="{BCB05D9A-8558-438D-B0D8-EC2C5A1E442F}" presName="desTx" presStyleLbl="alignAccFollowNode1" presStyleIdx="3" presStyleCnt="4">
        <dgm:presLayoutVars>
          <dgm:bulletEnabled val="1"/>
        </dgm:presLayoutVars>
      </dgm:prSet>
      <dgm:spPr/>
    </dgm:pt>
  </dgm:ptLst>
  <dgm:cxnLst>
    <dgm:cxn modelId="{03F4EF01-325E-42D5-83E3-56F1E46EFB03}" type="presOf" srcId="{BE7334B6-554B-4934-9CE3-C2B47BFE288E}" destId="{5D696499-16CB-44FA-A3BD-A6149DF73870}" srcOrd="0" destOrd="0" presId="urn:microsoft.com/office/officeart/2005/8/layout/hList1"/>
    <dgm:cxn modelId="{499FA509-569E-4A99-A85A-1154333D50E4}" type="presOf" srcId="{BCB05D9A-8558-438D-B0D8-EC2C5A1E442F}" destId="{F36845AF-20F3-4E79-BAFF-97D6FFD8852D}" srcOrd="0" destOrd="0" presId="urn:microsoft.com/office/officeart/2005/8/layout/hList1"/>
    <dgm:cxn modelId="{317A7010-2D55-43EC-9BE3-2FE006767FDF}" srcId="{37CFCC75-27F3-49F3-89C3-4E9FACDCFD2B}" destId="{5D94B8F5-8CC0-4396-BAB7-7FC622DC0627}" srcOrd="0" destOrd="0" parTransId="{45EDB8E0-7EFC-4C59-8B4D-998FFD5D2039}" sibTransId="{D8620A5A-477E-434F-9F61-4DF0F6670FC4}"/>
    <dgm:cxn modelId="{22E39D28-229E-46A4-BE0F-C102A713F683}" srcId="{BCB05D9A-8558-438D-B0D8-EC2C5A1E442F}" destId="{40E14A04-C6EA-4330-BF8C-3D49F657981D}" srcOrd="0" destOrd="0" parTransId="{33ABE691-673A-4861-9201-EF8FAE5995AB}" sibTransId="{71474B45-FF88-4B74-B1B2-F8E38AE86580}"/>
    <dgm:cxn modelId="{5469172C-55E8-4CDF-8AA2-D466B2ED54E4}" type="presOf" srcId="{37CFCC75-27F3-49F3-89C3-4E9FACDCFD2B}" destId="{5ADE27E1-04F6-4D2C-9E5A-3F1E22DA9AEB}" srcOrd="0" destOrd="0" presId="urn:microsoft.com/office/officeart/2005/8/layout/hList1"/>
    <dgm:cxn modelId="{F441BC32-8A33-4E58-92A3-EED7FA1DA499}" type="presOf" srcId="{40E14A04-C6EA-4330-BF8C-3D49F657981D}" destId="{7DB12F26-9E47-4574-8F82-BAF46A2B46C3}" srcOrd="0" destOrd="0" presId="urn:microsoft.com/office/officeart/2005/8/layout/hList1"/>
    <dgm:cxn modelId="{73A32C76-D020-404C-ACD1-58CABF196F97}" type="presOf" srcId="{5A324628-AD23-4B0B-A7A6-1323254BC0DD}" destId="{D3A78D88-90B2-4B25-B7F5-775ED339C919}" srcOrd="0" destOrd="0" presId="urn:microsoft.com/office/officeart/2005/8/layout/hList1"/>
    <dgm:cxn modelId="{F3E81F88-FB15-4C49-A01D-A631DB7AF495}" srcId="{37CFCC75-27F3-49F3-89C3-4E9FACDCFD2B}" destId="{2AC70275-01F2-4B34-8BC8-DFDCBD29F55C}" srcOrd="1" destOrd="0" parTransId="{D696B1B0-5805-4B43-A570-5850D6918D7B}" sibTransId="{38373D35-6453-418D-9AEF-616181EF9A5E}"/>
    <dgm:cxn modelId="{38394C8C-B350-4731-A488-45454EE8EB66}" srcId="{5D94B8F5-8CC0-4396-BAB7-7FC622DC0627}" destId="{BE7334B6-554B-4934-9CE3-C2B47BFE288E}" srcOrd="0" destOrd="0" parTransId="{59B2DCF3-2948-4A7C-8856-A4A86F1788C7}" sibTransId="{0C5C8578-C580-4F80-8703-97522F792EC2}"/>
    <dgm:cxn modelId="{90ACE9A6-701A-49CF-A746-3F6DF817F0A9}" srcId="{2831C800-EE76-40FE-8E33-B85CC0ECF92B}" destId="{B4110511-31B2-4511-813B-9DBE7FBD1835}" srcOrd="0" destOrd="0" parTransId="{76719C5D-054F-4FA0-9592-B0E9C88FFB32}" sibTransId="{650FB0B3-CE15-4C53-BDDF-FB0C06FC4E5B}"/>
    <dgm:cxn modelId="{0AD46BB1-C835-416F-891F-52EC15E039EE}" type="presOf" srcId="{2831C800-EE76-40FE-8E33-B85CC0ECF92B}" destId="{642B8D89-BA4A-4116-BC6E-32C1D670567B}" srcOrd="0" destOrd="0" presId="urn:microsoft.com/office/officeart/2005/8/layout/hList1"/>
    <dgm:cxn modelId="{D647F8BA-E47B-44B7-A02E-D5E251CE6CDC}" srcId="{37CFCC75-27F3-49F3-89C3-4E9FACDCFD2B}" destId="{BCB05D9A-8558-438D-B0D8-EC2C5A1E442F}" srcOrd="3" destOrd="0" parTransId="{700388CF-5B19-4192-B42C-C989A7EBE229}" sibTransId="{3194E96E-E90D-40AC-AF19-4BD727506131}"/>
    <dgm:cxn modelId="{C62D7ABB-9E5B-4D1C-9D70-01E65A19CF92}" type="presOf" srcId="{B4110511-31B2-4511-813B-9DBE7FBD1835}" destId="{AF808D53-38BE-40F3-BFBB-F8F52153AE51}" srcOrd="0" destOrd="0" presId="urn:microsoft.com/office/officeart/2005/8/layout/hList1"/>
    <dgm:cxn modelId="{AA5E46E2-95C5-411A-9300-885A1AEB91FC}" type="presOf" srcId="{5D94B8F5-8CC0-4396-BAB7-7FC622DC0627}" destId="{FF3BDC76-4C3F-4069-BE7F-656ED452D80C}" srcOrd="0" destOrd="0" presId="urn:microsoft.com/office/officeart/2005/8/layout/hList1"/>
    <dgm:cxn modelId="{37D911F3-6BB9-4F0A-BF8A-DD764EC99703}" type="presOf" srcId="{2AC70275-01F2-4B34-8BC8-DFDCBD29F55C}" destId="{344F76DA-426A-4546-8E3A-869ED36F06E1}" srcOrd="0" destOrd="0" presId="urn:microsoft.com/office/officeart/2005/8/layout/hList1"/>
    <dgm:cxn modelId="{8C354AFC-BFA8-4167-B4F3-AC46C0CA123E}" srcId="{37CFCC75-27F3-49F3-89C3-4E9FACDCFD2B}" destId="{2831C800-EE76-40FE-8E33-B85CC0ECF92B}" srcOrd="2" destOrd="0" parTransId="{A0D01D9A-FB3F-493E-906B-CA7144D9DA39}" sibTransId="{B9519CF7-1264-4BF1-968E-D92A7669F85B}"/>
    <dgm:cxn modelId="{99C5FDFC-68DB-4DB0-B546-377196C19595}" srcId="{2AC70275-01F2-4B34-8BC8-DFDCBD29F55C}" destId="{5A324628-AD23-4B0B-A7A6-1323254BC0DD}" srcOrd="0" destOrd="0" parTransId="{056E5915-E343-4450-A800-4EF0A5EA1878}" sibTransId="{469A9749-E9D4-42F6-B243-3A91D0503B94}"/>
    <dgm:cxn modelId="{D87BBEDC-6E15-490F-9A9B-4678B6019358}" type="presParOf" srcId="{5ADE27E1-04F6-4D2C-9E5A-3F1E22DA9AEB}" destId="{D727B2F1-4175-4394-ADD9-1C426C37A495}" srcOrd="0" destOrd="0" presId="urn:microsoft.com/office/officeart/2005/8/layout/hList1"/>
    <dgm:cxn modelId="{1D2FBC71-3537-45D6-B2DB-0FC37DB9C857}" type="presParOf" srcId="{D727B2F1-4175-4394-ADD9-1C426C37A495}" destId="{FF3BDC76-4C3F-4069-BE7F-656ED452D80C}" srcOrd="0" destOrd="0" presId="urn:microsoft.com/office/officeart/2005/8/layout/hList1"/>
    <dgm:cxn modelId="{617791DC-4925-4007-A79D-E2A7272C8CFB}" type="presParOf" srcId="{D727B2F1-4175-4394-ADD9-1C426C37A495}" destId="{5D696499-16CB-44FA-A3BD-A6149DF73870}" srcOrd="1" destOrd="0" presId="urn:microsoft.com/office/officeart/2005/8/layout/hList1"/>
    <dgm:cxn modelId="{EEB7430A-692B-4F96-ACCE-3BE69366D2F1}" type="presParOf" srcId="{5ADE27E1-04F6-4D2C-9E5A-3F1E22DA9AEB}" destId="{2619D826-8739-4C6E-BFA1-0DC7527F1FE7}" srcOrd="1" destOrd="0" presId="urn:microsoft.com/office/officeart/2005/8/layout/hList1"/>
    <dgm:cxn modelId="{73AC4A08-3F72-4C38-BD1A-484016C53191}" type="presParOf" srcId="{5ADE27E1-04F6-4D2C-9E5A-3F1E22DA9AEB}" destId="{CB2F7FCC-87EF-4231-8DDB-DBE43A0784F2}" srcOrd="2" destOrd="0" presId="urn:microsoft.com/office/officeart/2005/8/layout/hList1"/>
    <dgm:cxn modelId="{D39476B8-BE20-4876-B84E-7F845AF9DBFC}" type="presParOf" srcId="{CB2F7FCC-87EF-4231-8DDB-DBE43A0784F2}" destId="{344F76DA-426A-4546-8E3A-869ED36F06E1}" srcOrd="0" destOrd="0" presId="urn:microsoft.com/office/officeart/2005/8/layout/hList1"/>
    <dgm:cxn modelId="{B87B4FAB-B1BF-4C5F-84C3-FABD2C68FFDA}" type="presParOf" srcId="{CB2F7FCC-87EF-4231-8DDB-DBE43A0784F2}" destId="{D3A78D88-90B2-4B25-B7F5-775ED339C919}" srcOrd="1" destOrd="0" presId="urn:microsoft.com/office/officeart/2005/8/layout/hList1"/>
    <dgm:cxn modelId="{AC65A762-004E-42BE-B901-DFC57AC5F45F}" type="presParOf" srcId="{5ADE27E1-04F6-4D2C-9E5A-3F1E22DA9AEB}" destId="{11C2EA9F-29C3-47DA-AF5A-DFBF15AE09B5}" srcOrd="3" destOrd="0" presId="urn:microsoft.com/office/officeart/2005/8/layout/hList1"/>
    <dgm:cxn modelId="{46B4B4CE-7FE4-4E86-892A-0933D65279B7}" type="presParOf" srcId="{5ADE27E1-04F6-4D2C-9E5A-3F1E22DA9AEB}" destId="{3A2A0F97-77BF-4CEB-BD2D-AE9A181F3A7F}" srcOrd="4" destOrd="0" presId="urn:microsoft.com/office/officeart/2005/8/layout/hList1"/>
    <dgm:cxn modelId="{720EE2EB-299E-4A11-BB2C-E37D4DACB70E}" type="presParOf" srcId="{3A2A0F97-77BF-4CEB-BD2D-AE9A181F3A7F}" destId="{642B8D89-BA4A-4116-BC6E-32C1D670567B}" srcOrd="0" destOrd="0" presId="urn:microsoft.com/office/officeart/2005/8/layout/hList1"/>
    <dgm:cxn modelId="{CAFE1383-070A-4102-9787-06C763BF25D1}" type="presParOf" srcId="{3A2A0F97-77BF-4CEB-BD2D-AE9A181F3A7F}" destId="{AF808D53-38BE-40F3-BFBB-F8F52153AE51}" srcOrd="1" destOrd="0" presId="urn:microsoft.com/office/officeart/2005/8/layout/hList1"/>
    <dgm:cxn modelId="{79D91280-C447-4521-96D0-D13BB480D7C2}" type="presParOf" srcId="{5ADE27E1-04F6-4D2C-9E5A-3F1E22DA9AEB}" destId="{8BFC02B2-A393-41C1-8F96-EE84373CC702}" srcOrd="5" destOrd="0" presId="urn:microsoft.com/office/officeart/2005/8/layout/hList1"/>
    <dgm:cxn modelId="{9DCCC121-362C-400A-951C-8F91FEB16D8F}" type="presParOf" srcId="{5ADE27E1-04F6-4D2C-9E5A-3F1E22DA9AEB}" destId="{70843F91-D010-467D-971D-1C54DE9F8235}" srcOrd="6" destOrd="0" presId="urn:microsoft.com/office/officeart/2005/8/layout/hList1"/>
    <dgm:cxn modelId="{8D74CCEC-68F9-44EA-A248-66F57BB68DC9}" type="presParOf" srcId="{70843F91-D010-467D-971D-1C54DE9F8235}" destId="{F36845AF-20F3-4E79-BAFF-97D6FFD8852D}" srcOrd="0" destOrd="0" presId="urn:microsoft.com/office/officeart/2005/8/layout/hList1"/>
    <dgm:cxn modelId="{D71B3A50-9C0D-4F5C-B44B-F0C700A1B1E2}" type="presParOf" srcId="{70843F91-D010-467D-971D-1C54DE9F8235}" destId="{7DB12F26-9E47-4574-8F82-BAF46A2B46C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BDC76-4C3F-4069-BE7F-656ED452D80C}">
      <dsp:nvSpPr>
        <dsp:cNvPr id="0" name=""/>
        <dsp:cNvSpPr/>
      </dsp:nvSpPr>
      <dsp:spPr>
        <a:xfrm>
          <a:off x="3055" y="1473455"/>
          <a:ext cx="1837531" cy="555060"/>
        </a:xfrm>
        <a:prstGeom prst="rect">
          <a:avLst/>
        </a:prstGeom>
        <a:solidFill>
          <a:srgbClr val="77C8A7"/>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Right care</a:t>
          </a:r>
        </a:p>
      </dsp:txBody>
      <dsp:txXfrm>
        <a:off x="3055" y="1473455"/>
        <a:ext cx="1837531" cy="555060"/>
      </dsp:txXfrm>
    </dsp:sp>
    <dsp:sp modelId="{5D696499-16CB-44FA-A3BD-A6149DF73870}">
      <dsp:nvSpPr>
        <dsp:cNvPr id="0" name=""/>
        <dsp:cNvSpPr/>
      </dsp:nvSpPr>
      <dsp:spPr>
        <a:xfrm>
          <a:off x="3055" y="2028515"/>
          <a:ext cx="1837531" cy="191669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Accurate diagnosis leads to correct intervention</a:t>
          </a:r>
        </a:p>
      </dsp:txBody>
      <dsp:txXfrm>
        <a:off x="3055" y="2028515"/>
        <a:ext cx="1837531" cy="1916696"/>
      </dsp:txXfrm>
    </dsp:sp>
    <dsp:sp modelId="{344F76DA-426A-4546-8E3A-869ED36F06E1}">
      <dsp:nvSpPr>
        <dsp:cNvPr id="0" name=""/>
        <dsp:cNvSpPr/>
      </dsp:nvSpPr>
      <dsp:spPr>
        <a:xfrm>
          <a:off x="2097841" y="1473455"/>
          <a:ext cx="1837531" cy="555060"/>
        </a:xfrm>
        <a:prstGeom prst="rect">
          <a:avLst/>
        </a:prstGeom>
        <a:solidFill>
          <a:srgbClr val="77C8A7"/>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Right time</a:t>
          </a:r>
        </a:p>
      </dsp:txBody>
      <dsp:txXfrm>
        <a:off x="2097841" y="1473455"/>
        <a:ext cx="1837531" cy="555060"/>
      </dsp:txXfrm>
    </dsp:sp>
    <dsp:sp modelId="{D3A78D88-90B2-4B25-B7F5-775ED339C919}">
      <dsp:nvSpPr>
        <dsp:cNvPr id="0" name=""/>
        <dsp:cNvSpPr/>
      </dsp:nvSpPr>
      <dsp:spPr>
        <a:xfrm>
          <a:off x="2097841" y="2028515"/>
          <a:ext cx="1837531" cy="191669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Improved time management for the patient and professional</a:t>
          </a:r>
        </a:p>
      </dsp:txBody>
      <dsp:txXfrm>
        <a:off x="2097841" y="2028515"/>
        <a:ext cx="1837531" cy="1916696"/>
      </dsp:txXfrm>
    </dsp:sp>
    <dsp:sp modelId="{642B8D89-BA4A-4116-BC6E-32C1D670567B}">
      <dsp:nvSpPr>
        <dsp:cNvPr id="0" name=""/>
        <dsp:cNvSpPr/>
      </dsp:nvSpPr>
      <dsp:spPr>
        <a:xfrm>
          <a:off x="4192627" y="1473455"/>
          <a:ext cx="1837531" cy="555060"/>
        </a:xfrm>
        <a:prstGeom prst="rect">
          <a:avLst/>
        </a:prstGeom>
        <a:solidFill>
          <a:srgbClr val="77C8A7"/>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Right professional</a:t>
          </a:r>
        </a:p>
      </dsp:txBody>
      <dsp:txXfrm>
        <a:off x="4192627" y="1473455"/>
        <a:ext cx="1837531" cy="555060"/>
      </dsp:txXfrm>
    </dsp:sp>
    <dsp:sp modelId="{AF808D53-38BE-40F3-BFBB-F8F52153AE51}">
      <dsp:nvSpPr>
        <dsp:cNvPr id="0" name=""/>
        <dsp:cNvSpPr/>
      </dsp:nvSpPr>
      <dsp:spPr>
        <a:xfrm>
          <a:off x="4192627" y="2028515"/>
          <a:ext cx="1837531" cy="191669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Correct triage to trained professional</a:t>
          </a:r>
        </a:p>
      </dsp:txBody>
      <dsp:txXfrm>
        <a:off x="4192627" y="2028515"/>
        <a:ext cx="1837531" cy="1916696"/>
      </dsp:txXfrm>
    </dsp:sp>
    <dsp:sp modelId="{F36845AF-20F3-4E79-BAFF-97D6FFD8852D}">
      <dsp:nvSpPr>
        <dsp:cNvPr id="0" name=""/>
        <dsp:cNvSpPr/>
      </dsp:nvSpPr>
      <dsp:spPr>
        <a:xfrm>
          <a:off x="6287412" y="1473455"/>
          <a:ext cx="1837531" cy="555060"/>
        </a:xfrm>
        <a:prstGeom prst="rect">
          <a:avLst/>
        </a:prstGeom>
        <a:solidFill>
          <a:srgbClr val="77C8A7"/>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kern="1200" dirty="0"/>
            <a:t>Right tools</a:t>
          </a:r>
        </a:p>
      </dsp:txBody>
      <dsp:txXfrm>
        <a:off x="6287412" y="1473455"/>
        <a:ext cx="1837531" cy="555060"/>
      </dsp:txXfrm>
    </dsp:sp>
    <dsp:sp modelId="{7DB12F26-9E47-4574-8F82-BAF46A2B46C3}">
      <dsp:nvSpPr>
        <dsp:cNvPr id="0" name=""/>
        <dsp:cNvSpPr/>
      </dsp:nvSpPr>
      <dsp:spPr>
        <a:xfrm>
          <a:off x="6287412" y="2028515"/>
          <a:ext cx="1837531" cy="191669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t>Comprehensive diagnostic, assessment and training equipment to</a:t>
          </a:r>
          <a:r>
            <a:rPr lang="en-US" sz="1600" kern="1200" dirty="0">
              <a:latin typeface="Arial" panose="020B0604020202020204"/>
            </a:rPr>
            <a:t> support the</a:t>
          </a:r>
          <a:r>
            <a:rPr lang="en-US" sz="1600" kern="1200" dirty="0"/>
            <a:t> patient’s recovery</a:t>
          </a:r>
        </a:p>
      </dsp:txBody>
      <dsp:txXfrm>
        <a:off x="6287412" y="2028515"/>
        <a:ext cx="1837531" cy="191669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1F0B5F-D441-4CE6-BC9B-031209B56E0E}"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2F4-29B3-4909-A4F2-FCBBD68D825B}" type="slidenum">
              <a:rPr lang="en-US" smtClean="0"/>
              <a:t>‹#›</a:t>
            </a:fld>
            <a:endParaRPr lang="en-US"/>
          </a:p>
        </p:txBody>
      </p:sp>
    </p:spTree>
    <p:extLst>
      <p:ext uri="{BB962C8B-B14F-4D97-AF65-F5344CB8AC3E}">
        <p14:creationId xmlns:p14="http://schemas.microsoft.com/office/powerpoint/2010/main" val="263057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csas@interacoustics.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DATA model represents a four-step patient care approach where the clinician utilizes objective information to direct a patient from diagnosis to training and beyond. Following this approach enables clinicians to make informed, objective and data-driven decisions to enhance their patient’s quality of life</a:t>
            </a:r>
          </a:p>
        </p:txBody>
      </p:sp>
      <p:sp>
        <p:nvSpPr>
          <p:cNvPr id="4" name="Slide Number Placeholder 3"/>
          <p:cNvSpPr>
            <a:spLocks noGrp="1"/>
          </p:cNvSpPr>
          <p:nvPr>
            <p:ph type="sldNum" sz="quarter" idx="5"/>
          </p:nvPr>
        </p:nvSpPr>
        <p:spPr/>
        <p:txBody>
          <a:bodyPr/>
          <a:lstStyle/>
          <a:p>
            <a:pPr defTabSz="941923">
              <a:defRPr/>
            </a:pPr>
            <a:fld id="{EC5C1D5B-C33C-BA44-B267-4688201A3FA8}" type="slidenum">
              <a:rPr lang="da-DK">
                <a:solidFill>
                  <a:prstClr val="black"/>
                </a:solidFill>
                <a:latin typeface="Calibri" panose="020F0502020204030204"/>
              </a:rPr>
              <a:pPr defTabSz="941923">
                <a:defRPr/>
              </a:pPr>
              <a:t>2</a:t>
            </a:fld>
            <a:endParaRPr lang="da-DK">
              <a:solidFill>
                <a:prstClr val="black"/>
              </a:solidFill>
              <a:latin typeface="Calibri" panose="020F0502020204030204"/>
            </a:endParaRPr>
          </a:p>
        </p:txBody>
      </p:sp>
    </p:spTree>
    <p:extLst>
      <p:ext uri="{BB962C8B-B14F-4D97-AF65-F5344CB8AC3E}">
        <p14:creationId xmlns:p14="http://schemas.microsoft.com/office/powerpoint/2010/main" val="3371636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1923">
              <a:defRPr/>
            </a:pPr>
            <a:fld id="{EC5C1D5B-C33C-BA44-B267-4688201A3FA8}" type="slidenum">
              <a:rPr lang="da-DK">
                <a:solidFill>
                  <a:prstClr val="black"/>
                </a:solidFill>
                <a:latin typeface="Calibri" panose="020F0502020204030204"/>
              </a:rPr>
              <a:pPr defTabSz="941923">
                <a:defRPr/>
              </a:pPr>
              <a:t>6</a:t>
            </a:fld>
            <a:endParaRPr lang="da-DK">
              <a:solidFill>
                <a:prstClr val="black"/>
              </a:solidFill>
              <a:latin typeface="Calibri" panose="020F0502020204030204"/>
            </a:endParaRPr>
          </a:p>
        </p:txBody>
      </p:sp>
    </p:spTree>
    <p:extLst>
      <p:ext uri="{BB962C8B-B14F-4D97-AF65-F5344CB8AC3E}">
        <p14:creationId xmlns:p14="http://schemas.microsoft.com/office/powerpoint/2010/main" val="919447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any patient enters your clinic with symptoms, the first important step is to identify a clinical diagnosis based on site of origin. For dizziness, and especially vestibular disorders, diagnostic tests allow us to accurately identify site of origin for the potential disorder. In vestibular testing, we </a:t>
            </a:r>
            <a:r>
              <a:rPr lang="en-US" u="sng"/>
              <a:t>are </a:t>
            </a:r>
            <a:r>
              <a:rPr lang="en-US"/>
              <a:t>utilizing a variety of precise diagnostic tools to ensure a comprehensive assessment of the peripheral vestibular organs. These tools include </a:t>
            </a:r>
            <a:r>
              <a:rPr lang="en-US" err="1"/>
              <a:t>videonystagmography</a:t>
            </a:r>
            <a:r>
              <a:rPr lang="en-US"/>
              <a:t>, rotational chair, video head impulse (</a:t>
            </a:r>
            <a:r>
              <a:rPr lang="en-US" err="1"/>
              <a:t>vHIT</a:t>
            </a:r>
            <a:r>
              <a:rPr lang="en-US"/>
              <a:t>), caloric, and vestibular evoked myogenic potential (VEMP) testing.</a:t>
            </a:r>
          </a:p>
          <a:p>
            <a:r>
              <a:rPr lang="en-US"/>
              <a:t>Diagnostic testing allows clinicians to determine the function of certain parts of the peripheral and central vestibular system. Objective results from this testing provide an optimal and accurate foundation for developing an effective treatment plan for the patient</a:t>
            </a:r>
          </a:p>
        </p:txBody>
      </p:sp>
      <p:sp>
        <p:nvSpPr>
          <p:cNvPr id="4" name="Slide Number Placeholder 3"/>
          <p:cNvSpPr>
            <a:spLocks noGrp="1"/>
          </p:cNvSpPr>
          <p:nvPr>
            <p:ph type="sldNum" sz="quarter" idx="5"/>
          </p:nvPr>
        </p:nvSpPr>
        <p:spPr/>
        <p:txBody>
          <a:bodyPr/>
          <a:lstStyle/>
          <a:p>
            <a:pPr defTabSz="941923">
              <a:defRPr/>
            </a:pPr>
            <a:fld id="{EC5C1D5B-C33C-BA44-B267-4688201A3FA8}" type="slidenum">
              <a:rPr lang="da-DK">
                <a:solidFill>
                  <a:prstClr val="black"/>
                </a:solidFill>
                <a:latin typeface="Calibri" panose="020F0502020204030204"/>
              </a:rPr>
              <a:pPr defTabSz="941923">
                <a:defRPr/>
              </a:pPr>
              <a:t>7</a:t>
            </a:fld>
            <a:endParaRPr lang="da-DK">
              <a:solidFill>
                <a:prstClr val="black"/>
              </a:solidFill>
              <a:latin typeface="Calibri" panose="020F0502020204030204"/>
            </a:endParaRPr>
          </a:p>
        </p:txBody>
      </p:sp>
    </p:spTree>
    <p:extLst>
      <p:ext uri="{BB962C8B-B14F-4D97-AF65-F5344CB8AC3E}">
        <p14:creationId xmlns:p14="http://schemas.microsoft.com/office/powerpoint/2010/main" val="3076210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a clinical diagnosis is established, the next step involves assessing how the patient is functioning with their clinical diagnosis. Two patients may have the same </a:t>
            </a:r>
            <a:r>
              <a:rPr lang="en-US" b="1"/>
              <a:t>origin site of dysfunction</a:t>
            </a:r>
            <a:r>
              <a:rPr lang="en-US"/>
              <a:t> but may experience different degrees of functional limitations. Depending on the patient and their specific diagnosis, the clinician may need to assess one or more areas such as gaze stability, sensory organization, and balance control. These assessments include computerized dynamic visual acuity or gaze stabilization testing utilizing a head worn VORTEQ sensor and limits of stability with clinical dynamic </a:t>
            </a:r>
            <a:r>
              <a:rPr lang="en-US" err="1"/>
              <a:t>posturography</a:t>
            </a:r>
            <a:r>
              <a:rPr lang="en-US"/>
              <a:t> </a:t>
            </a:r>
            <a:r>
              <a:rPr lang="en-US" err="1"/>
              <a:t>asses</a:t>
            </a:r>
            <a:r>
              <a:rPr lang="en-US" strike="sngStrike" err="1"/>
              <a:t>sess</a:t>
            </a:r>
            <a:r>
              <a:rPr lang="en-US" err="1"/>
              <a:t>ments</a:t>
            </a:r>
            <a:r>
              <a:rPr lang="en-US"/>
              <a:t> using the Virtualis static or dynamic platforms. </a:t>
            </a:r>
          </a:p>
          <a:p>
            <a:r>
              <a:rPr lang="en-US"/>
              <a:t>It remains crucial for clinicians to rely on objective data to conduct a thorough assessment and initiate appropriate training.</a:t>
            </a:r>
          </a:p>
          <a:p>
            <a:r>
              <a:rPr lang="en-US">
                <a:hlinkClick r:id="rId3"/>
              </a:rPr>
              <a:t>@Cassandra Anderson (CSAS)</a:t>
            </a:r>
            <a:r>
              <a:rPr lang="en-US"/>
              <a:t> maybe you can fill in specific examples of the equipment used in each category </a:t>
            </a:r>
          </a:p>
          <a:p>
            <a:endParaRPr lang="en-US"/>
          </a:p>
        </p:txBody>
      </p:sp>
      <p:sp>
        <p:nvSpPr>
          <p:cNvPr id="4" name="Slide Number Placeholder 3"/>
          <p:cNvSpPr>
            <a:spLocks noGrp="1"/>
          </p:cNvSpPr>
          <p:nvPr>
            <p:ph type="sldNum" sz="quarter" idx="5"/>
          </p:nvPr>
        </p:nvSpPr>
        <p:spPr/>
        <p:txBody>
          <a:bodyPr/>
          <a:lstStyle/>
          <a:p>
            <a:pPr defTabSz="941923">
              <a:defRPr/>
            </a:pPr>
            <a:fld id="{EC5C1D5B-C33C-BA44-B267-4688201A3FA8}" type="slidenum">
              <a:rPr lang="da-DK">
                <a:solidFill>
                  <a:prstClr val="black"/>
                </a:solidFill>
                <a:latin typeface="Calibri" panose="020F0502020204030204"/>
              </a:rPr>
              <a:pPr defTabSz="941923">
                <a:defRPr/>
              </a:pPr>
              <a:t>8</a:t>
            </a:fld>
            <a:endParaRPr lang="da-DK">
              <a:solidFill>
                <a:prstClr val="black"/>
              </a:solidFill>
              <a:latin typeface="Calibri" panose="020F0502020204030204"/>
            </a:endParaRPr>
          </a:p>
        </p:txBody>
      </p:sp>
    </p:spTree>
    <p:extLst>
      <p:ext uri="{BB962C8B-B14F-4D97-AF65-F5344CB8AC3E}">
        <p14:creationId xmlns:p14="http://schemas.microsoft.com/office/powerpoint/2010/main" val="1979913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Following diagnosis and assessment, if training is necessary, the clinician should concentrate on exercises aimed at improving the patient's performance in their daily tasks. The goal of the training step is to improve the patient’s daily function, so they do not feel as limited or restricted by their disorder. Depending on the type of disorder or site of origin, recovery of the physiologic mechanism may not be realistic. This is why common balance rehabilitation strategies to improve function include adaptation, substitution, and habituation. Training exercises can utilize the Virtualis virtual reality headset for personalized immersive activities along with proactive and reactive postural control exercises using the Virtualis static or dynamic platforms to stimulate the full balance system. </a:t>
            </a:r>
          </a:p>
          <a:p>
            <a:r>
              <a:rPr lang="en-US"/>
              <a:t>Clinicians must closely monitor the patient's response to training and adjust exercises accordingly to ensure progression. Again, observing patient data at this stage of the process can dictate changes in training and additional interventions or strategies.</a:t>
            </a:r>
          </a:p>
          <a:p>
            <a:r>
              <a:rPr lang="en-US"/>
              <a:t>Insert equipment or exercise examples </a:t>
            </a:r>
          </a:p>
          <a:p>
            <a:endParaRPr lang="en-US"/>
          </a:p>
        </p:txBody>
      </p:sp>
      <p:sp>
        <p:nvSpPr>
          <p:cNvPr id="4" name="Slide Number Placeholder 3"/>
          <p:cNvSpPr>
            <a:spLocks noGrp="1"/>
          </p:cNvSpPr>
          <p:nvPr>
            <p:ph type="sldNum" sz="quarter" idx="5"/>
          </p:nvPr>
        </p:nvSpPr>
        <p:spPr/>
        <p:txBody>
          <a:bodyPr/>
          <a:lstStyle/>
          <a:p>
            <a:pPr defTabSz="941923">
              <a:defRPr/>
            </a:pPr>
            <a:fld id="{EC5C1D5B-C33C-BA44-B267-4688201A3FA8}" type="slidenum">
              <a:rPr lang="da-DK">
                <a:solidFill>
                  <a:prstClr val="black"/>
                </a:solidFill>
                <a:latin typeface="Calibri" panose="020F0502020204030204"/>
              </a:rPr>
              <a:pPr defTabSz="941923">
                <a:defRPr/>
              </a:pPr>
              <a:t>9</a:t>
            </a:fld>
            <a:endParaRPr lang="da-DK">
              <a:solidFill>
                <a:prstClr val="black"/>
              </a:solidFill>
              <a:latin typeface="Calibri" panose="020F0502020204030204"/>
            </a:endParaRPr>
          </a:p>
        </p:txBody>
      </p:sp>
    </p:spTree>
    <p:extLst>
      <p:ext uri="{BB962C8B-B14F-4D97-AF65-F5344CB8AC3E}">
        <p14:creationId xmlns:p14="http://schemas.microsoft.com/office/powerpoint/2010/main" val="1893813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23">
              <a:defRPr/>
            </a:pPr>
            <a:r>
              <a:rPr lang="en-US"/>
              <a:t>The DATA approach remains dynamic, requiring clinicians to continually reassess the patient's daily functional status during and after training. Reassessment may involve returning to the diagnostic tests and/or additional assessment tools depending on the patient’s history and current presentation. A patient’s discharge from formalized therapy typically occurs when a patient returns to functioning in their daily activities.</a:t>
            </a:r>
            <a:r>
              <a:rPr lang="en-US" b="1"/>
              <a:t> A stronger argument for the decision to discharge a patient is rooted in objective data and patient’s subjective improvement.</a:t>
            </a:r>
            <a:endParaRPr lang="en-US"/>
          </a:p>
          <a:p>
            <a:endParaRPr lang="en-US"/>
          </a:p>
        </p:txBody>
      </p:sp>
      <p:sp>
        <p:nvSpPr>
          <p:cNvPr id="4" name="Slide Number Placeholder 3"/>
          <p:cNvSpPr>
            <a:spLocks noGrp="1"/>
          </p:cNvSpPr>
          <p:nvPr>
            <p:ph type="sldNum" sz="quarter" idx="5"/>
          </p:nvPr>
        </p:nvSpPr>
        <p:spPr/>
        <p:txBody>
          <a:bodyPr/>
          <a:lstStyle/>
          <a:p>
            <a:pPr defTabSz="941923">
              <a:defRPr/>
            </a:pPr>
            <a:fld id="{EC5C1D5B-C33C-BA44-B267-4688201A3FA8}" type="slidenum">
              <a:rPr lang="da-DK">
                <a:solidFill>
                  <a:prstClr val="black"/>
                </a:solidFill>
                <a:latin typeface="Calibri" panose="020F0502020204030204"/>
              </a:rPr>
              <a:pPr defTabSz="941923">
                <a:defRPr/>
              </a:pPr>
              <a:t>10</a:t>
            </a:fld>
            <a:endParaRPr lang="da-DK">
              <a:solidFill>
                <a:prstClr val="black"/>
              </a:solidFill>
              <a:latin typeface="Calibri" panose="020F0502020204030204"/>
            </a:endParaRPr>
          </a:p>
        </p:txBody>
      </p:sp>
    </p:spTree>
    <p:extLst>
      <p:ext uri="{BB962C8B-B14F-4D97-AF65-F5344CB8AC3E}">
        <p14:creationId xmlns:p14="http://schemas.microsoft.com/office/powerpoint/2010/main" val="3774831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1923">
              <a:defRPr/>
            </a:pPr>
            <a:fld id="{EC5C1D5B-C33C-BA44-B267-4688201A3FA8}" type="slidenum">
              <a:rPr lang="da-DK">
                <a:solidFill>
                  <a:prstClr val="black"/>
                </a:solidFill>
                <a:latin typeface="Calibri" panose="020F0502020204030204"/>
              </a:rPr>
              <a:pPr defTabSz="941923">
                <a:defRPr/>
              </a:pPr>
              <a:t>11</a:t>
            </a:fld>
            <a:endParaRPr lang="da-DK">
              <a:solidFill>
                <a:prstClr val="black"/>
              </a:solidFill>
              <a:latin typeface="Calibri" panose="020F0502020204030204"/>
            </a:endParaRPr>
          </a:p>
        </p:txBody>
      </p:sp>
    </p:spTree>
    <p:extLst>
      <p:ext uri="{BB962C8B-B14F-4D97-AF65-F5344CB8AC3E}">
        <p14:creationId xmlns:p14="http://schemas.microsoft.com/office/powerpoint/2010/main" val="58789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5C1D5B-C33C-BA44-B267-4688201A3FA8}" type="slidenum">
              <a:rPr lang="da-DK" smtClean="0"/>
              <a:t>15</a:t>
            </a:fld>
            <a:endParaRPr lang="da-DK"/>
          </a:p>
        </p:txBody>
      </p:sp>
    </p:spTree>
    <p:extLst>
      <p:ext uri="{BB962C8B-B14F-4D97-AF65-F5344CB8AC3E}">
        <p14:creationId xmlns:p14="http://schemas.microsoft.com/office/powerpoint/2010/main" val="3182834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8249-789D-4861-3F28-A69C50691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C57E82-24D8-646D-A220-48526FDD45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C9FE5D-E60A-D188-FE3D-C61D2D56AEC3}"/>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5" name="Footer Placeholder 4">
            <a:extLst>
              <a:ext uri="{FF2B5EF4-FFF2-40B4-BE49-F238E27FC236}">
                <a16:creationId xmlns:a16="http://schemas.microsoft.com/office/drawing/2014/main" id="{DD1CC102-783D-13C8-D256-15188D49E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41772A-A456-482B-9482-96F09008BC27}"/>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34102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429C-6346-6A0D-E9E0-BF4ACC15FA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1F1660-65AD-3822-1138-89D52EA13E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1E279-D560-3060-612E-72EFA8F85C96}"/>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5" name="Footer Placeholder 4">
            <a:extLst>
              <a:ext uri="{FF2B5EF4-FFF2-40B4-BE49-F238E27FC236}">
                <a16:creationId xmlns:a16="http://schemas.microsoft.com/office/drawing/2014/main" id="{035CC8AD-E04F-B703-A518-38DBF5540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1527F-00C4-F281-C69F-59904DA1D476}"/>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1289351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26FE7D-1FE2-5138-E9A2-E28A073548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BADEDD-90A2-DFCA-D3C1-18EC882121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C5DFD6-E864-596E-5FB7-D821EDCD313B}"/>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5" name="Footer Placeholder 4">
            <a:extLst>
              <a:ext uri="{FF2B5EF4-FFF2-40B4-BE49-F238E27FC236}">
                <a16:creationId xmlns:a16="http://schemas.microsoft.com/office/drawing/2014/main" id="{BA3B5A3E-9FB4-0F1C-05A8-9F0BD6215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72560C-A56E-265B-7653-933C6D40BC83}"/>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3909443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Doctor front page">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B8C650BE-2ACB-E347-B3F5-00EB8EFDAF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2708" y="0"/>
            <a:ext cx="11390314" cy="4941888"/>
          </a:xfrm>
          <a:prstGeom prst="rect">
            <a:avLst/>
          </a:prstGeom>
        </p:spPr>
      </p:pic>
      <p:sp>
        <p:nvSpPr>
          <p:cNvPr id="12" name="Undertitel 2">
            <a:extLst>
              <a:ext uri="{FF2B5EF4-FFF2-40B4-BE49-F238E27FC236}">
                <a16:creationId xmlns:a16="http://schemas.microsoft.com/office/drawing/2014/main" id="{0038BABB-4039-DA4F-9153-811E6DCDA2C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3" name="Billede 12">
            <a:extLst>
              <a:ext uri="{FF2B5EF4-FFF2-40B4-BE49-F238E27FC236}">
                <a16:creationId xmlns:a16="http://schemas.microsoft.com/office/drawing/2014/main" id="{3AE0FDF3-813B-F142-8096-EACF60ABDE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7" name="Pladsholder til tekst 6">
            <a:extLst>
              <a:ext uri="{FF2B5EF4-FFF2-40B4-BE49-F238E27FC236}">
                <a16:creationId xmlns:a16="http://schemas.microsoft.com/office/drawing/2014/main" id="{29B51B2B-113D-2D44-BEFC-09EEB6DE7313}"/>
              </a:ext>
            </a:extLst>
          </p:cNvPr>
          <p:cNvSpPr>
            <a:spLocks noGrp="1"/>
          </p:cNvSpPr>
          <p:nvPr>
            <p:ph type="body" sz="quarter" idx="10" hasCustomPrompt="1"/>
          </p:nvPr>
        </p:nvSpPr>
        <p:spPr>
          <a:xfrm>
            <a:off x="399600" y="5661248"/>
            <a:ext cx="10583862" cy="215677"/>
          </a:xfrm>
          <a:prstGeom prst="rect">
            <a:avLst/>
          </a:prstGeom>
        </p:spPr>
        <p:txBody>
          <a:bodyPr lIns="0" tIns="0" rIns="0" bIns="0"/>
          <a:lstStyle>
            <a:lvl1pPr marL="0" indent="0">
              <a:buNone/>
              <a:defRPr sz="2000"/>
            </a:lvl1pPr>
          </a:lstStyle>
          <a:p>
            <a:r>
              <a:rPr lang="da-DK" dirty="0" err="1"/>
              <a:t>Click</a:t>
            </a:r>
            <a:r>
              <a:rPr lang="da-DK" dirty="0"/>
              <a:t> to </a:t>
            </a:r>
            <a:r>
              <a:rPr lang="da-DK" dirty="0" err="1"/>
              <a:t>add</a:t>
            </a:r>
            <a:r>
              <a:rPr lang="da-DK" dirty="0"/>
              <a:t> </a:t>
            </a:r>
            <a:r>
              <a:rPr lang="da-DK" dirty="0" err="1"/>
              <a:t>subtext</a:t>
            </a:r>
            <a:endParaRPr lang="da-DK" dirty="0"/>
          </a:p>
        </p:txBody>
      </p:sp>
      <p:sp>
        <p:nvSpPr>
          <p:cNvPr id="8" name="Pladsholder til tekst 6">
            <a:extLst>
              <a:ext uri="{FF2B5EF4-FFF2-40B4-BE49-F238E27FC236}">
                <a16:creationId xmlns:a16="http://schemas.microsoft.com/office/drawing/2014/main" id="{E2424742-D764-A34F-99FD-2D0C5F2561B8}"/>
              </a:ext>
            </a:extLst>
          </p:cNvPr>
          <p:cNvSpPr>
            <a:spLocks noGrp="1"/>
          </p:cNvSpPr>
          <p:nvPr>
            <p:ph type="body" sz="quarter" idx="11" hasCustomPrompt="1"/>
          </p:nvPr>
        </p:nvSpPr>
        <p:spPr>
          <a:xfrm>
            <a:off x="392708" y="5114133"/>
            <a:ext cx="10583862" cy="403099"/>
          </a:xfrm>
          <a:prstGeom prst="rect">
            <a:avLst/>
          </a:prstGeom>
        </p:spPr>
        <p:txBody>
          <a:bodyPr lIns="0" tIns="0" rIns="0" bIns="0"/>
          <a:lstStyle>
            <a:lvl1pPr marL="0" indent="0">
              <a:buNone/>
              <a:defRPr sz="3200"/>
            </a:lvl1pPr>
          </a:lstStyle>
          <a:p>
            <a:r>
              <a:rPr lang="da-DK" dirty="0" err="1"/>
              <a:t>Click</a:t>
            </a:r>
            <a:r>
              <a:rPr lang="da-DK" dirty="0"/>
              <a:t> to </a:t>
            </a:r>
            <a:r>
              <a:rPr lang="da-DK" dirty="0" err="1"/>
              <a:t>add</a:t>
            </a:r>
            <a:r>
              <a:rPr lang="da-DK" dirty="0"/>
              <a:t> </a:t>
            </a:r>
            <a:r>
              <a:rPr lang="da-DK" dirty="0" err="1"/>
              <a:t>title</a:t>
            </a:r>
            <a:endParaRPr lang="da-DK" dirty="0"/>
          </a:p>
        </p:txBody>
      </p:sp>
    </p:spTree>
    <p:extLst>
      <p:ext uri="{BB962C8B-B14F-4D97-AF65-F5344CB8AC3E}">
        <p14:creationId xmlns:p14="http://schemas.microsoft.com/office/powerpoint/2010/main" val="615301294"/>
      </p:ext>
    </p:extLst>
  </p:cSld>
  <p:clrMapOvr>
    <a:masterClrMapping/>
  </p:clrMapOvr>
  <p:extLst>
    <p:ext uri="{DCECCB84-F9BA-43D5-87BE-67443E8EF086}">
      <p15:sldGuideLst xmlns:p15="http://schemas.microsoft.com/office/powerpoint/2012/main">
        <p15:guide id="1" orient="horz" pos="311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A 50%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BBE1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Pladsholder til tekst 2">
            <a:extLst>
              <a:ext uri="{FF2B5EF4-FFF2-40B4-BE49-F238E27FC236}">
                <a16:creationId xmlns:a16="http://schemas.microsoft.com/office/drawing/2014/main" id="{9B6B6E24-81E9-9143-BD34-D68C65388A6C}"/>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err="1"/>
              <a:t>Click</a:t>
            </a:r>
            <a:r>
              <a:rPr lang="da-DK"/>
              <a:t> to </a:t>
            </a:r>
            <a:r>
              <a:rPr lang="da-DK" err="1"/>
              <a:t>add</a:t>
            </a:r>
            <a:r>
              <a:rPr lang="da-DK"/>
              <a:t> </a:t>
            </a:r>
            <a:r>
              <a:rPr lang="da-DK" err="1"/>
              <a:t>headline</a:t>
            </a:r>
            <a:endParaRPr lang="da-DK"/>
          </a:p>
        </p:txBody>
      </p:sp>
      <p:sp>
        <p:nvSpPr>
          <p:cNvPr id="8" name="Undertitel 2">
            <a:extLst>
              <a:ext uri="{FF2B5EF4-FFF2-40B4-BE49-F238E27FC236}">
                <a16:creationId xmlns:a16="http://schemas.microsoft.com/office/drawing/2014/main" id="{BC274019-C7B3-734C-BCEB-2E2C674A7CDD}"/>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da-DK" sz="1200" b="0" i="0" u="none" strike="noStrike" kern="1200" cap="none" spc="0" normalizeH="0" baseline="0" noProof="0">
                <a:ln>
                  <a:noFill/>
                </a:ln>
                <a:solidFill>
                  <a:srgbClr val="000000"/>
                </a:solidFill>
                <a:effectLst/>
                <a:uLnTx/>
                <a:uFillTx/>
                <a:latin typeface="Arial" panose="020B0604020202020204" pitchFamily="34" charset="0"/>
                <a:ea typeface="Noa LT Std" charset="0"/>
                <a:cs typeface="Arial" panose="020B0604020202020204" pitchFamily="34" charset="0"/>
              </a:rPr>
              <a:t>Science </a:t>
            </a:r>
            <a:r>
              <a:rPr kumimoji="0" lang="da-DK" sz="1200" b="1" i="0" u="none" strike="noStrike" kern="1200" cap="none" spc="0" normalizeH="0" baseline="0" noProof="0">
                <a:ln>
                  <a:noFill/>
                </a:ln>
                <a:solidFill>
                  <a:srgbClr val="000000"/>
                </a:solidFill>
                <a:effectLst/>
                <a:uLnTx/>
                <a:uFillTx/>
                <a:latin typeface="Arial" panose="020B0604020202020204" pitchFamily="34" charset="0"/>
                <a:ea typeface="Noa LT Std" charset="0"/>
                <a:cs typeface="Arial" panose="020B0604020202020204" pitchFamily="34" charset="0"/>
              </a:rPr>
              <a:t>made</a:t>
            </a:r>
            <a:r>
              <a:rPr kumimoji="0" lang="da-DK" sz="1200" b="0" i="0" u="none" strike="noStrike" kern="1200" cap="none" spc="0" normalizeH="0" baseline="0" noProof="0">
                <a:ln>
                  <a:noFill/>
                </a:ln>
                <a:solidFill>
                  <a:srgbClr val="000000"/>
                </a:solidFill>
                <a:effectLst/>
                <a:uLnTx/>
                <a:uFillTx/>
                <a:latin typeface="Arial" panose="020B0604020202020204" pitchFamily="34" charset="0"/>
                <a:ea typeface="Noa LT Std" charset="0"/>
                <a:cs typeface="Arial" panose="020B0604020202020204" pitchFamily="34" charset="0"/>
              </a:rPr>
              <a:t> </a:t>
            </a:r>
            <a:r>
              <a:rPr kumimoji="0" lang="da-DK" sz="1200" b="0" i="0" u="none" strike="noStrike" kern="1200" cap="none" spc="0" normalizeH="0" baseline="0" noProof="0" err="1">
                <a:ln>
                  <a:noFill/>
                </a:ln>
                <a:solidFill>
                  <a:srgbClr val="000000"/>
                </a:solidFill>
                <a:effectLst/>
                <a:uLnTx/>
                <a:uFillTx/>
                <a:latin typeface="Arial" panose="020B0604020202020204" pitchFamily="34" charset="0"/>
                <a:ea typeface="Noa LT Std" charset="0"/>
                <a:cs typeface="Arial" panose="020B0604020202020204" pitchFamily="34" charset="0"/>
              </a:rPr>
              <a:t>smarter</a:t>
            </a:r>
            <a:endParaRPr kumimoji="0" lang="da-DK" sz="1200" b="0" i="0" u="none" strike="noStrike" kern="1200" cap="none" spc="0" normalizeH="0" baseline="0" noProof="0">
              <a:ln>
                <a:noFill/>
              </a:ln>
              <a:solidFill>
                <a:srgbClr val="000000"/>
              </a:solidFill>
              <a:effectLst/>
              <a:uLnTx/>
              <a:uFillTx/>
              <a:latin typeface="Arial" panose="020B0604020202020204" pitchFamily="34" charset="0"/>
              <a:ea typeface="Noa LT Std" charset="0"/>
              <a:cs typeface="Arial" panose="020B0604020202020204" pitchFamily="34" charset="0"/>
            </a:endParaRPr>
          </a:p>
        </p:txBody>
      </p:sp>
      <p:pic>
        <p:nvPicPr>
          <p:cNvPr id="9" name="Billede 8">
            <a:extLst>
              <a:ext uri="{FF2B5EF4-FFF2-40B4-BE49-F238E27FC236}">
                <a16:creationId xmlns:a16="http://schemas.microsoft.com/office/drawing/2014/main" id="{7889E551-FB93-4241-976B-DCE16AAA65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10" name="Pladsholder til tekst 7">
            <a:extLst>
              <a:ext uri="{FF2B5EF4-FFF2-40B4-BE49-F238E27FC236}">
                <a16:creationId xmlns:a16="http://schemas.microsoft.com/office/drawing/2014/main" id="{9CAA14C4-1DF4-DE4C-9AAB-6A0CB6729FEF}"/>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a:t>Click here to add text</a:t>
            </a:r>
          </a:p>
        </p:txBody>
      </p:sp>
      <p:sp>
        <p:nvSpPr>
          <p:cNvPr id="12" name="Pladsholder til tekst 7">
            <a:extLst>
              <a:ext uri="{FF2B5EF4-FFF2-40B4-BE49-F238E27FC236}">
                <a16:creationId xmlns:a16="http://schemas.microsoft.com/office/drawing/2014/main" id="{23643BFA-8E02-E449-A7BD-09F4E0C933AC}"/>
              </a:ext>
            </a:extLst>
          </p:cNvPr>
          <p:cNvSpPr>
            <a:spLocks noGrp="1"/>
          </p:cNvSpPr>
          <p:nvPr>
            <p:ph type="body" sz="quarter" idx="12" hasCustomPrompt="1"/>
          </p:nvPr>
        </p:nvSpPr>
        <p:spPr>
          <a:xfrm>
            <a:off x="6456362" y="1850051"/>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a:t>Click here to add text</a:t>
            </a:r>
          </a:p>
        </p:txBody>
      </p:sp>
    </p:spTree>
    <p:extLst>
      <p:ext uri="{BB962C8B-B14F-4D97-AF65-F5344CB8AC3E}">
        <p14:creationId xmlns:p14="http://schemas.microsoft.com/office/powerpoint/2010/main" val="225474162"/>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A 50% dark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8BA6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Pladsholder til tekst 2">
            <a:extLst>
              <a:ext uri="{FF2B5EF4-FFF2-40B4-BE49-F238E27FC236}">
                <a16:creationId xmlns:a16="http://schemas.microsoft.com/office/drawing/2014/main" id="{47FADF61-133E-0349-BE18-0FF2B0420F0B}"/>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tx1"/>
                </a:solidFill>
              </a:defRPr>
            </a:lvl1pPr>
          </a:lstStyle>
          <a:p>
            <a:r>
              <a:rPr lang="da-DK" err="1"/>
              <a:t>Click</a:t>
            </a:r>
            <a:r>
              <a:rPr lang="da-DK"/>
              <a:t> to </a:t>
            </a:r>
            <a:r>
              <a:rPr lang="da-DK" err="1"/>
              <a:t>add</a:t>
            </a:r>
            <a:r>
              <a:rPr lang="da-DK"/>
              <a:t> </a:t>
            </a:r>
            <a:r>
              <a:rPr lang="da-DK" err="1"/>
              <a:t>headline</a:t>
            </a:r>
            <a:endParaRPr lang="da-DK"/>
          </a:p>
        </p:txBody>
      </p:sp>
      <p:sp>
        <p:nvSpPr>
          <p:cNvPr id="10" name="Undertitel 2">
            <a:extLst>
              <a:ext uri="{FF2B5EF4-FFF2-40B4-BE49-F238E27FC236}">
                <a16:creationId xmlns:a16="http://schemas.microsoft.com/office/drawing/2014/main" id="{C88F8A27-BFE7-DA4E-9E76-1ED63EA83E7B}"/>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da-DK" sz="1200" b="0" i="0" u="none" strike="noStrike" kern="1200" cap="none" spc="0" normalizeH="0" baseline="0" noProof="0">
                <a:ln>
                  <a:noFill/>
                </a:ln>
                <a:solidFill>
                  <a:srgbClr val="000000"/>
                </a:solidFill>
                <a:effectLst/>
                <a:uLnTx/>
                <a:uFillTx/>
                <a:latin typeface="Arial" panose="020B0604020202020204" pitchFamily="34" charset="0"/>
                <a:ea typeface="Noa LT Std" charset="0"/>
                <a:cs typeface="Arial" panose="020B0604020202020204" pitchFamily="34" charset="0"/>
              </a:rPr>
              <a:t>Science </a:t>
            </a:r>
            <a:r>
              <a:rPr kumimoji="0" lang="da-DK" sz="1200" b="1" i="0" u="none" strike="noStrike" kern="1200" cap="none" spc="0" normalizeH="0" baseline="0" noProof="0">
                <a:ln>
                  <a:noFill/>
                </a:ln>
                <a:solidFill>
                  <a:srgbClr val="000000"/>
                </a:solidFill>
                <a:effectLst/>
                <a:uLnTx/>
                <a:uFillTx/>
                <a:latin typeface="Arial" panose="020B0604020202020204" pitchFamily="34" charset="0"/>
                <a:ea typeface="Noa LT Std" charset="0"/>
                <a:cs typeface="Arial" panose="020B0604020202020204" pitchFamily="34" charset="0"/>
              </a:rPr>
              <a:t>made</a:t>
            </a:r>
            <a:r>
              <a:rPr kumimoji="0" lang="da-DK" sz="1200" b="0" i="0" u="none" strike="noStrike" kern="1200" cap="none" spc="0" normalizeH="0" baseline="0" noProof="0">
                <a:ln>
                  <a:noFill/>
                </a:ln>
                <a:solidFill>
                  <a:srgbClr val="000000"/>
                </a:solidFill>
                <a:effectLst/>
                <a:uLnTx/>
                <a:uFillTx/>
                <a:latin typeface="Arial" panose="020B0604020202020204" pitchFamily="34" charset="0"/>
                <a:ea typeface="Noa LT Std" charset="0"/>
                <a:cs typeface="Arial" panose="020B0604020202020204" pitchFamily="34" charset="0"/>
              </a:rPr>
              <a:t> </a:t>
            </a:r>
            <a:r>
              <a:rPr kumimoji="0" lang="da-DK" sz="1200" b="0" i="0" u="none" strike="noStrike" kern="1200" cap="none" spc="0" normalizeH="0" baseline="0" noProof="0" err="1">
                <a:ln>
                  <a:noFill/>
                </a:ln>
                <a:solidFill>
                  <a:srgbClr val="000000"/>
                </a:solidFill>
                <a:effectLst/>
                <a:uLnTx/>
                <a:uFillTx/>
                <a:latin typeface="Arial" panose="020B0604020202020204" pitchFamily="34" charset="0"/>
                <a:ea typeface="Noa LT Std" charset="0"/>
                <a:cs typeface="Arial" panose="020B0604020202020204" pitchFamily="34" charset="0"/>
              </a:rPr>
              <a:t>smarter</a:t>
            </a:r>
            <a:endParaRPr kumimoji="0" lang="da-DK" sz="1200" b="0" i="0" u="none" strike="noStrike" kern="1200" cap="none" spc="0" normalizeH="0" baseline="0" noProof="0">
              <a:ln>
                <a:noFill/>
              </a:ln>
              <a:solidFill>
                <a:srgbClr val="000000"/>
              </a:solidFill>
              <a:effectLst/>
              <a:uLnTx/>
              <a:uFillTx/>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44B9CF16-C2F6-CD41-9E22-0060BD8ADC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60"/>
          <a:stretch/>
        </p:blipFill>
        <p:spPr>
          <a:xfrm>
            <a:off x="410400" y="349200"/>
            <a:ext cx="286812" cy="154800"/>
          </a:xfrm>
          <a:prstGeom prst="rect">
            <a:avLst/>
          </a:prstGeom>
        </p:spPr>
      </p:pic>
      <p:sp>
        <p:nvSpPr>
          <p:cNvPr id="13" name="Pladsholder til tekst 7">
            <a:extLst>
              <a:ext uri="{FF2B5EF4-FFF2-40B4-BE49-F238E27FC236}">
                <a16:creationId xmlns:a16="http://schemas.microsoft.com/office/drawing/2014/main" id="{AF7F1362-E7F6-9542-B2B1-6C30EEA4E65A}"/>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a:t>Click here to add text</a:t>
            </a:r>
          </a:p>
          <a:p>
            <a:pPr lvl="0"/>
            <a:endParaRPr lang="en-US" noProof="0"/>
          </a:p>
        </p:txBody>
      </p:sp>
      <p:sp>
        <p:nvSpPr>
          <p:cNvPr id="14" name="Pladsholder til tekst 7">
            <a:extLst>
              <a:ext uri="{FF2B5EF4-FFF2-40B4-BE49-F238E27FC236}">
                <a16:creationId xmlns:a16="http://schemas.microsoft.com/office/drawing/2014/main" id="{D8848E84-0EB2-714C-9D18-C2EC985AF3C5}"/>
              </a:ext>
            </a:extLst>
          </p:cNvPr>
          <p:cNvSpPr>
            <a:spLocks noGrp="1"/>
          </p:cNvSpPr>
          <p:nvPr>
            <p:ph type="body" sz="quarter" idx="12" hasCustomPrompt="1"/>
          </p:nvPr>
        </p:nvSpPr>
        <p:spPr>
          <a:xfrm>
            <a:off x="6456362" y="1850051"/>
            <a:ext cx="4895850" cy="3665207"/>
          </a:xfrm>
          <a:prstGeom prst="rect">
            <a:avLst/>
          </a:prstGeom>
        </p:spPr>
        <p:txBody>
          <a:bodyPr lIns="0" tIns="0" rIns="0" bIns="0"/>
          <a:lstStyle>
            <a:lvl1pPr marL="0" indent="0">
              <a:buFont typeface="Arial" panose="020B0604020202020204" pitchFamily="34" charset="0"/>
              <a:buNone/>
              <a:defRPr lang="da-DK" smtClean="0">
                <a:solidFill>
                  <a:schemeClr val="tx1"/>
                </a:solidFill>
                <a:effectLst/>
              </a:defRPr>
            </a:lvl1pPr>
            <a:lvl2pPr marL="685800" indent="-228600">
              <a:buClr>
                <a:schemeClr val="tx1"/>
              </a:buClr>
              <a:buFont typeface="Systemskrift"/>
              <a:buChar char="–"/>
              <a:defRPr>
                <a:solidFill>
                  <a:schemeClr val="tx1"/>
                </a:solidFill>
              </a:defRPr>
            </a:lvl2pPr>
            <a:lvl3pPr marL="1143000" indent="-228600">
              <a:buClr>
                <a:schemeClr val="tx1"/>
              </a:buClr>
              <a:buFont typeface="Systemskrift"/>
              <a:buChar char="–"/>
              <a:defRPr>
                <a:solidFill>
                  <a:schemeClr val="tx1"/>
                </a:solidFill>
              </a:defRPr>
            </a:lvl3pPr>
          </a:lstStyle>
          <a:p>
            <a:pPr lvl="0"/>
            <a:r>
              <a:rPr lang="en-US" noProof="0"/>
              <a:t>Click here to add text</a:t>
            </a:r>
          </a:p>
        </p:txBody>
      </p:sp>
    </p:spTree>
    <p:extLst>
      <p:ext uri="{BB962C8B-B14F-4D97-AF65-F5344CB8AC3E}">
        <p14:creationId xmlns:p14="http://schemas.microsoft.com/office/powerpoint/2010/main" val="3415709589"/>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A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6" y="0"/>
            <a:ext cx="11376025" cy="5876925"/>
          </a:xfrm>
          <a:prstGeom prst="rect">
            <a:avLst/>
          </a:prstGeom>
          <a:solidFill>
            <a:srgbClr val="77C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Pladsholder til tekst 2">
            <a:extLst>
              <a:ext uri="{FF2B5EF4-FFF2-40B4-BE49-F238E27FC236}">
                <a16:creationId xmlns:a16="http://schemas.microsoft.com/office/drawing/2014/main" id="{C59050BC-46C7-9646-8A64-D9110D762D24}"/>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err="1"/>
              <a:t>Click</a:t>
            </a:r>
            <a:r>
              <a:rPr lang="da-DK"/>
              <a:t> to </a:t>
            </a:r>
            <a:r>
              <a:rPr lang="da-DK" err="1"/>
              <a:t>add</a:t>
            </a:r>
            <a:r>
              <a:rPr lang="da-DK"/>
              <a:t> </a:t>
            </a:r>
            <a:r>
              <a:rPr lang="da-DK" err="1"/>
              <a:t>headline</a:t>
            </a:r>
            <a:endParaRPr lang="da-DK"/>
          </a:p>
        </p:txBody>
      </p:sp>
      <p:sp>
        <p:nvSpPr>
          <p:cNvPr id="11" name="Undertitel 2">
            <a:extLst>
              <a:ext uri="{FF2B5EF4-FFF2-40B4-BE49-F238E27FC236}">
                <a16:creationId xmlns:a16="http://schemas.microsoft.com/office/drawing/2014/main" id="{43EBF497-BA60-9B46-83EE-D37C77178767}"/>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da-DK" sz="1200" b="0" i="0" u="none" strike="noStrike" kern="1200" cap="none" spc="0" normalizeH="0" baseline="0" noProof="0">
                <a:ln>
                  <a:noFill/>
                </a:ln>
                <a:solidFill>
                  <a:srgbClr val="FFFFFF"/>
                </a:solidFill>
                <a:effectLst/>
                <a:uLnTx/>
                <a:uFillTx/>
                <a:latin typeface="Arial" panose="020B0604020202020204" pitchFamily="34" charset="0"/>
                <a:ea typeface="Noa LT Std" charset="0"/>
                <a:cs typeface="Arial" panose="020B0604020202020204" pitchFamily="34" charset="0"/>
              </a:rPr>
              <a:t>Science </a:t>
            </a:r>
            <a:r>
              <a:rPr kumimoji="0" lang="da-DK" sz="1200" b="1" i="0" u="none" strike="noStrike" kern="1200" cap="none" spc="0" normalizeH="0" baseline="0" noProof="0">
                <a:ln>
                  <a:noFill/>
                </a:ln>
                <a:solidFill>
                  <a:srgbClr val="FFFFFF"/>
                </a:solidFill>
                <a:effectLst/>
                <a:uLnTx/>
                <a:uFillTx/>
                <a:latin typeface="Arial" panose="020B0604020202020204" pitchFamily="34" charset="0"/>
                <a:ea typeface="Noa LT Std" charset="0"/>
                <a:cs typeface="Arial" panose="020B0604020202020204" pitchFamily="34" charset="0"/>
              </a:rPr>
              <a:t>made</a:t>
            </a:r>
            <a:r>
              <a:rPr kumimoji="0" lang="da-DK" sz="1200" b="0" i="0" u="none" strike="noStrike" kern="1200" cap="none" spc="0" normalizeH="0" baseline="0" noProof="0">
                <a:ln>
                  <a:noFill/>
                </a:ln>
                <a:solidFill>
                  <a:srgbClr val="FFFFFF"/>
                </a:solidFill>
                <a:effectLst/>
                <a:uLnTx/>
                <a:uFillTx/>
                <a:latin typeface="Arial" panose="020B0604020202020204" pitchFamily="34" charset="0"/>
                <a:ea typeface="Noa LT Std" charset="0"/>
                <a:cs typeface="Arial" panose="020B0604020202020204" pitchFamily="34" charset="0"/>
              </a:rPr>
              <a:t> </a:t>
            </a:r>
            <a:r>
              <a:rPr kumimoji="0" lang="da-DK" sz="1200" b="0" i="0" u="none" strike="noStrike" kern="1200" cap="none" spc="0" normalizeH="0" baseline="0" noProof="0" err="1">
                <a:ln>
                  <a:noFill/>
                </a:ln>
                <a:solidFill>
                  <a:srgbClr val="FFFFFF"/>
                </a:solidFill>
                <a:effectLst/>
                <a:uLnTx/>
                <a:uFillTx/>
                <a:latin typeface="Arial" panose="020B0604020202020204" pitchFamily="34" charset="0"/>
                <a:ea typeface="Noa LT Std" charset="0"/>
                <a:cs typeface="Arial" panose="020B0604020202020204" pitchFamily="34" charset="0"/>
              </a:rPr>
              <a:t>smarter</a:t>
            </a:r>
            <a:endParaRPr kumimoji="0" lang="da-DK" sz="1200" b="0" i="0" u="none" strike="noStrike" kern="1200" cap="none" spc="0" normalizeH="0" baseline="0" noProof="0">
              <a:ln>
                <a:noFill/>
              </a:ln>
              <a:solidFill>
                <a:srgbClr val="FFFFFF"/>
              </a:solidFill>
              <a:effectLst/>
              <a:uLnTx/>
              <a:uFillTx/>
              <a:latin typeface="Arial" panose="020B0604020202020204" pitchFamily="34" charset="0"/>
              <a:ea typeface="Noa LT Std" charset="0"/>
              <a:cs typeface="Arial" panose="020B0604020202020204" pitchFamily="34" charset="0"/>
            </a:endParaRPr>
          </a:p>
        </p:txBody>
      </p:sp>
      <p:pic>
        <p:nvPicPr>
          <p:cNvPr id="12" name="Billede 11">
            <a:extLst>
              <a:ext uri="{FF2B5EF4-FFF2-40B4-BE49-F238E27FC236}">
                <a16:creationId xmlns:a16="http://schemas.microsoft.com/office/drawing/2014/main" id="{1D8A146C-4925-8748-A692-8A33B44E06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4" name="Pladsholder til tekst 7">
            <a:extLst>
              <a:ext uri="{FF2B5EF4-FFF2-40B4-BE49-F238E27FC236}">
                <a16:creationId xmlns:a16="http://schemas.microsoft.com/office/drawing/2014/main" id="{5D907889-E60E-B544-9ECE-B2C240D46CB7}"/>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a:t>Click here to add text</a:t>
            </a:r>
          </a:p>
        </p:txBody>
      </p:sp>
      <p:sp>
        <p:nvSpPr>
          <p:cNvPr id="15" name="Pladsholder til tekst 7">
            <a:extLst>
              <a:ext uri="{FF2B5EF4-FFF2-40B4-BE49-F238E27FC236}">
                <a16:creationId xmlns:a16="http://schemas.microsoft.com/office/drawing/2014/main" id="{7A233622-0F1D-2844-887C-B7CACEACBAA5}"/>
              </a:ext>
            </a:extLst>
          </p:cNvPr>
          <p:cNvSpPr>
            <a:spLocks noGrp="1"/>
          </p:cNvSpPr>
          <p:nvPr>
            <p:ph type="body" sz="quarter" idx="12" hasCustomPrompt="1"/>
          </p:nvPr>
        </p:nvSpPr>
        <p:spPr>
          <a:xfrm>
            <a:off x="6456364"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a:t>Click here to add text</a:t>
            </a:r>
          </a:p>
        </p:txBody>
      </p:sp>
    </p:spTree>
    <p:extLst>
      <p:ext uri="{BB962C8B-B14F-4D97-AF65-F5344CB8AC3E}">
        <p14:creationId xmlns:p14="http://schemas.microsoft.com/office/powerpoint/2010/main" val="3913401074"/>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A dark green, two columns">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7987"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Pladsholder til tekst 2">
            <a:extLst>
              <a:ext uri="{FF2B5EF4-FFF2-40B4-BE49-F238E27FC236}">
                <a16:creationId xmlns:a16="http://schemas.microsoft.com/office/drawing/2014/main" id="{954B94CA-2422-7F4B-ADDD-C2530E9D5578}"/>
              </a:ext>
            </a:extLst>
          </p:cNvPr>
          <p:cNvSpPr>
            <a:spLocks noGrp="1"/>
          </p:cNvSpPr>
          <p:nvPr>
            <p:ph type="body" sz="quarter" idx="10" hasCustomPrompt="1"/>
          </p:nvPr>
        </p:nvSpPr>
        <p:spPr>
          <a:xfrm>
            <a:off x="839787" y="1075822"/>
            <a:ext cx="10512425" cy="412562"/>
          </a:xfrm>
          <a:prstGeom prst="rect">
            <a:avLst/>
          </a:prstGeom>
        </p:spPr>
        <p:txBody>
          <a:bodyPr lIns="0" tIns="0" rIns="0" bIns="0"/>
          <a:lstStyle>
            <a:lvl1pPr marL="0" indent="0">
              <a:buNone/>
              <a:defRPr sz="3200">
                <a:solidFill>
                  <a:schemeClr val="bg1"/>
                </a:solidFill>
              </a:defRPr>
            </a:lvl1pPr>
          </a:lstStyle>
          <a:p>
            <a:r>
              <a:rPr lang="da-DK" err="1"/>
              <a:t>Click</a:t>
            </a:r>
            <a:r>
              <a:rPr lang="da-DK"/>
              <a:t> to </a:t>
            </a:r>
            <a:r>
              <a:rPr lang="da-DK" err="1"/>
              <a:t>add</a:t>
            </a:r>
            <a:r>
              <a:rPr lang="da-DK"/>
              <a:t> </a:t>
            </a:r>
            <a:r>
              <a:rPr lang="da-DK" err="1"/>
              <a:t>headline</a:t>
            </a:r>
            <a:endParaRPr lang="da-DK"/>
          </a:p>
        </p:txBody>
      </p:sp>
      <p:sp>
        <p:nvSpPr>
          <p:cNvPr id="10" name="Undertitel 2">
            <a:extLst>
              <a:ext uri="{FF2B5EF4-FFF2-40B4-BE49-F238E27FC236}">
                <a16:creationId xmlns:a16="http://schemas.microsoft.com/office/drawing/2014/main" id="{2C8405D3-5556-A64A-9E89-D369045573D0}"/>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da-DK" sz="1200" b="0" i="0" u="none" strike="noStrike" kern="1200" cap="none" spc="0" normalizeH="0" baseline="0" noProof="0">
                <a:ln>
                  <a:noFill/>
                </a:ln>
                <a:solidFill>
                  <a:srgbClr val="FFFFFF"/>
                </a:solidFill>
                <a:effectLst/>
                <a:uLnTx/>
                <a:uFillTx/>
                <a:latin typeface="Arial" panose="020B0604020202020204" pitchFamily="34" charset="0"/>
                <a:ea typeface="Noa LT Std" charset="0"/>
                <a:cs typeface="Arial" panose="020B0604020202020204" pitchFamily="34" charset="0"/>
              </a:rPr>
              <a:t>Science </a:t>
            </a:r>
            <a:r>
              <a:rPr kumimoji="0" lang="da-DK" sz="1200" b="1" i="0" u="none" strike="noStrike" kern="1200" cap="none" spc="0" normalizeH="0" baseline="0" noProof="0">
                <a:ln>
                  <a:noFill/>
                </a:ln>
                <a:solidFill>
                  <a:srgbClr val="FFFFFF"/>
                </a:solidFill>
                <a:effectLst/>
                <a:uLnTx/>
                <a:uFillTx/>
                <a:latin typeface="Arial" panose="020B0604020202020204" pitchFamily="34" charset="0"/>
                <a:ea typeface="Noa LT Std" charset="0"/>
                <a:cs typeface="Arial" panose="020B0604020202020204" pitchFamily="34" charset="0"/>
              </a:rPr>
              <a:t>made</a:t>
            </a:r>
            <a:r>
              <a:rPr kumimoji="0" lang="da-DK" sz="1200" b="0" i="0" u="none" strike="noStrike" kern="1200" cap="none" spc="0" normalizeH="0" baseline="0" noProof="0">
                <a:ln>
                  <a:noFill/>
                </a:ln>
                <a:solidFill>
                  <a:srgbClr val="FFFFFF"/>
                </a:solidFill>
                <a:effectLst/>
                <a:uLnTx/>
                <a:uFillTx/>
                <a:latin typeface="Arial" panose="020B0604020202020204" pitchFamily="34" charset="0"/>
                <a:ea typeface="Noa LT Std" charset="0"/>
                <a:cs typeface="Arial" panose="020B0604020202020204" pitchFamily="34" charset="0"/>
              </a:rPr>
              <a:t> </a:t>
            </a:r>
            <a:r>
              <a:rPr kumimoji="0" lang="da-DK" sz="1200" b="0" i="0" u="none" strike="noStrike" kern="1200" cap="none" spc="0" normalizeH="0" baseline="0" noProof="0" err="1">
                <a:ln>
                  <a:noFill/>
                </a:ln>
                <a:solidFill>
                  <a:srgbClr val="FFFFFF"/>
                </a:solidFill>
                <a:effectLst/>
                <a:uLnTx/>
                <a:uFillTx/>
                <a:latin typeface="Arial" panose="020B0604020202020204" pitchFamily="34" charset="0"/>
                <a:ea typeface="Noa LT Std" charset="0"/>
                <a:cs typeface="Arial" panose="020B0604020202020204" pitchFamily="34" charset="0"/>
              </a:rPr>
              <a:t>smarter</a:t>
            </a:r>
            <a:endParaRPr kumimoji="0" lang="da-DK" sz="1200" b="0" i="0" u="none" strike="noStrike" kern="1200" cap="none" spc="0" normalizeH="0" baseline="0" noProof="0">
              <a:ln>
                <a:noFill/>
              </a:ln>
              <a:solidFill>
                <a:srgbClr val="FFFFFF"/>
              </a:solidFill>
              <a:effectLst/>
              <a:uLnTx/>
              <a:uFillTx/>
              <a:latin typeface="Arial" panose="020B0604020202020204" pitchFamily="34" charset="0"/>
              <a:ea typeface="Noa LT Std" charset="0"/>
              <a:cs typeface="Arial" panose="020B0604020202020204" pitchFamily="34" charset="0"/>
            </a:endParaRPr>
          </a:p>
        </p:txBody>
      </p:sp>
      <p:pic>
        <p:nvPicPr>
          <p:cNvPr id="11" name="Billede 10">
            <a:extLst>
              <a:ext uri="{FF2B5EF4-FFF2-40B4-BE49-F238E27FC236}">
                <a16:creationId xmlns:a16="http://schemas.microsoft.com/office/drawing/2014/main" id="{92721FC9-1DC5-BC47-ACB1-2B6592EDFE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2" name="Pladsholder til tekst 7">
            <a:extLst>
              <a:ext uri="{FF2B5EF4-FFF2-40B4-BE49-F238E27FC236}">
                <a16:creationId xmlns:a16="http://schemas.microsoft.com/office/drawing/2014/main" id="{7F5E9BAD-EDB8-4E48-98C8-EA67E56706ED}"/>
              </a:ext>
            </a:extLst>
          </p:cNvPr>
          <p:cNvSpPr>
            <a:spLocks noGrp="1"/>
          </p:cNvSpPr>
          <p:nvPr>
            <p:ph type="body" sz="quarter" idx="11" hasCustomPrompt="1"/>
          </p:nvPr>
        </p:nvSpPr>
        <p:spPr>
          <a:xfrm>
            <a:off x="839788"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a:t>Click here to add text</a:t>
            </a:r>
          </a:p>
        </p:txBody>
      </p:sp>
      <p:sp>
        <p:nvSpPr>
          <p:cNvPr id="13" name="Pladsholder til tekst 7">
            <a:extLst>
              <a:ext uri="{FF2B5EF4-FFF2-40B4-BE49-F238E27FC236}">
                <a16:creationId xmlns:a16="http://schemas.microsoft.com/office/drawing/2014/main" id="{B6C29F24-B025-5E40-9ED7-5443D8A47D11}"/>
              </a:ext>
            </a:extLst>
          </p:cNvPr>
          <p:cNvSpPr>
            <a:spLocks noGrp="1"/>
          </p:cNvSpPr>
          <p:nvPr>
            <p:ph type="body" sz="quarter" idx="12" hasCustomPrompt="1"/>
          </p:nvPr>
        </p:nvSpPr>
        <p:spPr>
          <a:xfrm>
            <a:off x="6456364" y="1852025"/>
            <a:ext cx="4895850" cy="3665207"/>
          </a:xfrm>
          <a:prstGeom prst="rect">
            <a:avLst/>
          </a:prstGeom>
        </p:spPr>
        <p:txBody>
          <a:bodyPr lIns="0" tIns="0" rIns="0" bIns="0"/>
          <a:lstStyle>
            <a:lvl1pPr marL="0" indent="0">
              <a:buNone/>
              <a:defRPr lang="da-DK" smtClean="0">
                <a:solidFill>
                  <a:schemeClr val="bg1"/>
                </a:solidFill>
                <a:effectLst/>
              </a:defRPr>
            </a:lvl1pPr>
            <a:lvl2pPr marL="685800" indent="-228600">
              <a:buClr>
                <a:schemeClr val="bg1"/>
              </a:buClr>
              <a:buFont typeface="Systemskrift"/>
              <a:buChar char="–"/>
              <a:defRPr>
                <a:solidFill>
                  <a:schemeClr val="bg1"/>
                </a:solidFill>
              </a:defRPr>
            </a:lvl2pPr>
            <a:lvl3pPr marL="1143000" indent="-228600">
              <a:buClr>
                <a:schemeClr val="bg1"/>
              </a:buClr>
              <a:buFont typeface="Systemskrift"/>
              <a:buChar char="–"/>
              <a:defRPr>
                <a:solidFill>
                  <a:schemeClr val="bg1"/>
                </a:solidFill>
              </a:defRPr>
            </a:lvl3pPr>
          </a:lstStyle>
          <a:p>
            <a:pPr lvl="0"/>
            <a:r>
              <a:rPr lang="en-US" noProof="0"/>
              <a:t>Click here to add text</a:t>
            </a:r>
          </a:p>
        </p:txBody>
      </p:sp>
    </p:spTree>
    <p:extLst>
      <p:ext uri="{BB962C8B-B14F-4D97-AF65-F5344CB8AC3E}">
        <p14:creationId xmlns:p14="http://schemas.microsoft.com/office/powerpoint/2010/main" val="2900385149"/>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page, text only, IA dark green">
    <p:spTree>
      <p:nvGrpSpPr>
        <p:cNvPr id="1" name=""/>
        <p:cNvGrpSpPr/>
        <p:nvPr/>
      </p:nvGrpSpPr>
      <p:grpSpPr>
        <a:xfrm>
          <a:off x="0" y="0"/>
          <a:ext cx="0" cy="0"/>
          <a:chOff x="0" y="0"/>
          <a:chExt cx="0" cy="0"/>
        </a:xfrm>
      </p:grpSpPr>
      <p:sp>
        <p:nvSpPr>
          <p:cNvPr id="21" name="Rektangel 20">
            <a:extLst>
              <a:ext uri="{FF2B5EF4-FFF2-40B4-BE49-F238E27FC236}">
                <a16:creationId xmlns:a16="http://schemas.microsoft.com/office/drawing/2014/main" id="{4E80E9E2-81B0-954C-9A01-9EF8BC2FF1A8}"/>
              </a:ext>
            </a:extLst>
          </p:cNvPr>
          <p:cNvSpPr/>
          <p:nvPr userDrawn="1"/>
        </p:nvSpPr>
        <p:spPr>
          <a:xfrm>
            <a:off x="405700" y="0"/>
            <a:ext cx="11376025" cy="5876925"/>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
        <p:nvSpPr>
          <p:cNvPr id="5" name="Pladsholder til tekst 14">
            <a:extLst>
              <a:ext uri="{FF2B5EF4-FFF2-40B4-BE49-F238E27FC236}">
                <a16:creationId xmlns:a16="http://schemas.microsoft.com/office/drawing/2014/main" id="{2E8A886B-FC56-B943-B096-5B387104FA47}"/>
              </a:ext>
            </a:extLst>
          </p:cNvPr>
          <p:cNvSpPr>
            <a:spLocks noGrp="1"/>
          </p:cNvSpPr>
          <p:nvPr>
            <p:ph type="body" sz="quarter" idx="4294967295" hasCustomPrompt="1"/>
          </p:nvPr>
        </p:nvSpPr>
        <p:spPr>
          <a:xfrm>
            <a:off x="839788" y="3861048"/>
            <a:ext cx="5256212" cy="1656184"/>
          </a:xfrm>
          <a:prstGeom prst="rect">
            <a:avLst/>
          </a:prstGeom>
        </p:spPr>
        <p:txBody>
          <a:bodyPr lIns="0" tIns="0" rIns="0" bIns="0"/>
          <a:lstStyle>
            <a:lvl1pPr marL="0" indent="0">
              <a:buNone/>
              <a:defRPr sz="2500">
                <a:solidFill>
                  <a:schemeClr val="bg1"/>
                </a:solidFill>
              </a:defRPr>
            </a:lvl1pPr>
          </a:lstStyle>
          <a:p>
            <a:r>
              <a:rPr lang="da-DK" dirty="0"/>
              <a:t>Sub-</a:t>
            </a:r>
            <a:r>
              <a:rPr lang="da-DK" dirty="0" err="1"/>
              <a:t>headline</a:t>
            </a:r>
            <a:endParaRPr lang="da-DK" dirty="0"/>
          </a:p>
        </p:txBody>
      </p:sp>
      <p:sp>
        <p:nvSpPr>
          <p:cNvPr id="11" name="Undertitel 2">
            <a:extLst>
              <a:ext uri="{FF2B5EF4-FFF2-40B4-BE49-F238E27FC236}">
                <a16:creationId xmlns:a16="http://schemas.microsoft.com/office/drawing/2014/main" id="{87DEC9E4-0D0E-4C45-9FE8-307E39265F8C}"/>
              </a:ext>
            </a:extLst>
          </p:cNvPr>
          <p:cNvSpPr txBox="1">
            <a:spLocks/>
          </p:cNvSpPr>
          <p:nvPr userDrawn="1"/>
        </p:nvSpPr>
        <p:spPr>
          <a:xfrm>
            <a:off x="839787" y="352585"/>
            <a:ext cx="1583556" cy="179381"/>
          </a:xfrm>
          <a:prstGeom prst="rect">
            <a:avLst/>
          </a:prstGeom>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da-DK" sz="1200" dirty="0">
                <a:solidFill>
                  <a:schemeClr val="bg1"/>
                </a:solidFill>
                <a:latin typeface="Arial" panose="020B0604020202020204" pitchFamily="34" charset="0"/>
                <a:ea typeface="Noa LT Std" charset="0"/>
                <a:cs typeface="Arial" panose="020B0604020202020204" pitchFamily="34" charset="0"/>
              </a:rPr>
              <a:t>Science </a:t>
            </a:r>
            <a:r>
              <a:rPr lang="da-DK" sz="1200" b="1" dirty="0">
                <a:solidFill>
                  <a:schemeClr val="bg1"/>
                </a:solidFill>
                <a:latin typeface="Arial" panose="020B0604020202020204" pitchFamily="34" charset="0"/>
                <a:ea typeface="Noa LT Std" charset="0"/>
                <a:cs typeface="Arial" panose="020B0604020202020204" pitchFamily="34" charset="0"/>
              </a:rPr>
              <a:t>made</a:t>
            </a:r>
            <a:r>
              <a:rPr lang="da-DK" sz="1200" dirty="0">
                <a:solidFill>
                  <a:schemeClr val="bg1"/>
                </a:solidFill>
                <a:latin typeface="Arial" panose="020B0604020202020204" pitchFamily="34" charset="0"/>
                <a:ea typeface="Noa LT Std" charset="0"/>
                <a:cs typeface="Arial" panose="020B0604020202020204" pitchFamily="34" charset="0"/>
              </a:rPr>
              <a:t> </a:t>
            </a:r>
            <a:r>
              <a:rPr lang="da-DK" sz="1200" dirty="0" err="1">
                <a:solidFill>
                  <a:schemeClr val="bg1"/>
                </a:solidFill>
                <a:latin typeface="Arial" panose="020B0604020202020204" pitchFamily="34" charset="0"/>
                <a:ea typeface="Noa LT Std" charset="0"/>
                <a:cs typeface="Arial" panose="020B0604020202020204" pitchFamily="34" charset="0"/>
              </a:rPr>
              <a:t>smarter</a:t>
            </a:r>
            <a:endParaRPr lang="da-DK" sz="1200" dirty="0">
              <a:solidFill>
                <a:schemeClr val="bg1"/>
              </a:solidFill>
              <a:latin typeface="Arial" panose="020B0604020202020204" pitchFamily="34" charset="0"/>
              <a:ea typeface="Noa LT Std" charset="0"/>
              <a:cs typeface="Arial" panose="020B0604020202020204" pitchFamily="34" charset="0"/>
            </a:endParaRPr>
          </a:p>
        </p:txBody>
      </p:sp>
      <p:pic>
        <p:nvPicPr>
          <p:cNvPr id="13" name="Billede 12">
            <a:extLst>
              <a:ext uri="{FF2B5EF4-FFF2-40B4-BE49-F238E27FC236}">
                <a16:creationId xmlns:a16="http://schemas.microsoft.com/office/drawing/2014/main" id="{26AFDB0F-DB71-AF4E-84D0-05B076DA1F3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383" t="3" r="2" b="-3"/>
          <a:stretch/>
        </p:blipFill>
        <p:spPr>
          <a:xfrm>
            <a:off x="408978" y="348541"/>
            <a:ext cx="285822" cy="154305"/>
          </a:xfrm>
          <a:prstGeom prst="rect">
            <a:avLst/>
          </a:prstGeom>
        </p:spPr>
      </p:pic>
      <p:sp>
        <p:nvSpPr>
          <p:cNvPr id="14" name="Pladsholder til tekst 6">
            <a:extLst>
              <a:ext uri="{FF2B5EF4-FFF2-40B4-BE49-F238E27FC236}">
                <a16:creationId xmlns:a16="http://schemas.microsoft.com/office/drawing/2014/main" id="{7A86ED8D-8438-CE42-B37D-83CC1C63F5B1}"/>
              </a:ext>
            </a:extLst>
          </p:cNvPr>
          <p:cNvSpPr>
            <a:spLocks noGrp="1"/>
          </p:cNvSpPr>
          <p:nvPr>
            <p:ph type="body" sz="quarter" idx="10" hasCustomPrompt="1"/>
          </p:nvPr>
        </p:nvSpPr>
        <p:spPr>
          <a:xfrm>
            <a:off x="803996" y="1490555"/>
            <a:ext cx="7668268" cy="2010800"/>
          </a:xfrm>
          <a:prstGeom prst="rect">
            <a:avLst/>
          </a:prstGeom>
        </p:spPr>
        <p:txBody>
          <a:bodyPr lIns="0" tIns="0" rIns="0" bIns="0"/>
          <a:lstStyle>
            <a:lvl1pPr marL="0" indent="0">
              <a:buNone/>
              <a:defRPr sz="4500">
                <a:solidFill>
                  <a:schemeClr val="bg1"/>
                </a:solidFill>
              </a:defRPr>
            </a:lvl1pPr>
          </a:lstStyle>
          <a:p>
            <a:r>
              <a:rPr lang="da-DK" dirty="0" err="1"/>
              <a:t>Headline</a:t>
            </a:r>
            <a:r>
              <a:rPr lang="da-DK" dirty="0"/>
              <a:t> line 1</a:t>
            </a:r>
          </a:p>
        </p:txBody>
      </p:sp>
    </p:spTree>
    <p:extLst>
      <p:ext uri="{BB962C8B-B14F-4D97-AF65-F5344CB8AC3E}">
        <p14:creationId xmlns:p14="http://schemas.microsoft.com/office/powerpoint/2010/main" val="51259838"/>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_page_IA_dark_gree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7375EE5-CBE0-2E44-A44B-B9A658A5F48E}"/>
              </a:ext>
            </a:extLst>
          </p:cNvPr>
          <p:cNvSpPr/>
          <p:nvPr userDrawn="1"/>
        </p:nvSpPr>
        <p:spPr>
          <a:xfrm>
            <a:off x="0" y="1"/>
            <a:ext cx="12192000" cy="6858000"/>
          </a:xfrm>
          <a:prstGeom prst="rect">
            <a:avLst/>
          </a:prstGeom>
          <a:solidFill>
            <a:srgbClr val="3C5B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2940772"/>
      </p:ext>
    </p:extLst>
  </p:cSld>
  <p:clrMapOvr>
    <a:masterClrMapping/>
  </p:clrMapOvr>
  <p:extLst>
    <p:ext uri="{DCECCB84-F9BA-43D5-87BE-67443E8EF086}">
      <p15:sldGuideLst xmlns:p15="http://schemas.microsoft.com/office/powerpoint/2012/main">
        <p15:guide id="1" pos="5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83891-482A-6B50-CEDA-A18BAE32B0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5B635F-4157-BA01-36CC-278FF13D7E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ACC58-45EB-C2C3-FDCE-118B469381D6}"/>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5" name="Footer Placeholder 4">
            <a:extLst>
              <a:ext uri="{FF2B5EF4-FFF2-40B4-BE49-F238E27FC236}">
                <a16:creationId xmlns:a16="http://schemas.microsoft.com/office/drawing/2014/main" id="{1512FA01-D1A9-8D5E-D573-6B7BD0C91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E9B9B-E403-EE49-87E8-7B239816FA3A}"/>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1061341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DC3F8-BE30-A23D-04FE-1E97C636B6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CD594F-1C0B-3A4E-499D-89C8B9CEF1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FAA8E2-4BE0-B265-1865-97F1EDDE775C}"/>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5" name="Footer Placeholder 4">
            <a:extLst>
              <a:ext uri="{FF2B5EF4-FFF2-40B4-BE49-F238E27FC236}">
                <a16:creationId xmlns:a16="http://schemas.microsoft.com/office/drawing/2014/main" id="{097A97C8-EF72-1CE6-89A9-2B7E5A212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523E7-22E0-2C29-A84C-F2B2920D09F2}"/>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2594845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8748B-EC59-A6D7-1A0B-29412CC77F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FB095A-A773-8877-9F53-681C14433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C405C3-9A01-DE82-180E-D1FB9A2F15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A0DAE3-56A3-B65D-3E91-EF1D44C95E75}"/>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6" name="Footer Placeholder 5">
            <a:extLst>
              <a:ext uri="{FF2B5EF4-FFF2-40B4-BE49-F238E27FC236}">
                <a16:creationId xmlns:a16="http://schemas.microsoft.com/office/drawing/2014/main" id="{3716FF4D-31AE-C8D2-5539-7FCD86D876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9034E-BEBB-271E-F83F-B107BB6B8FC5}"/>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147866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B157-B767-8DA0-C649-C30DE1D55D0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AF02E-9F18-5F55-66FF-81EF570257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A72AB-36AA-4CF8-B001-E3100D13FC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76933-21E4-F745-DD44-EE20D63A48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EA6754-84CA-B31D-DDE3-8867E2D16D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1E3265-184D-2DFE-FC8D-66A778EB4404}"/>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8" name="Footer Placeholder 7">
            <a:extLst>
              <a:ext uri="{FF2B5EF4-FFF2-40B4-BE49-F238E27FC236}">
                <a16:creationId xmlns:a16="http://schemas.microsoft.com/office/drawing/2014/main" id="{7B175DDA-50A6-EF67-1D80-CD0FC9F14C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C88F91-BC42-3DB3-B2B8-F2000E076F2C}"/>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2638507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20B3B-008B-8AB6-5875-3173FBA184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C1D48A-81AE-1F12-C895-94D0CBC746EC}"/>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4" name="Footer Placeholder 3">
            <a:extLst>
              <a:ext uri="{FF2B5EF4-FFF2-40B4-BE49-F238E27FC236}">
                <a16:creationId xmlns:a16="http://schemas.microsoft.com/office/drawing/2014/main" id="{DCFA6E4F-76F6-0813-F4AC-1D06E898AA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5D3D5F-FCFC-3A82-ADEE-2E09B48B5D17}"/>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574860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3B9BF7-8E48-1ED8-8EC9-C8D8E2333793}"/>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3" name="Footer Placeholder 2">
            <a:extLst>
              <a:ext uri="{FF2B5EF4-FFF2-40B4-BE49-F238E27FC236}">
                <a16:creationId xmlns:a16="http://schemas.microsoft.com/office/drawing/2014/main" id="{21D040D8-03C4-15CC-AC9D-E399529B0B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1203C3-4006-35D4-CF83-6F8935BD9116}"/>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251823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5A82-EACB-7E67-3980-479C506FB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9770B7-3894-BE77-3975-FB2265628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80C836-B34E-7128-D39C-4818F711C3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E91C87-FB2D-823F-B90E-B15D97E0DD6E}"/>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6" name="Footer Placeholder 5">
            <a:extLst>
              <a:ext uri="{FF2B5EF4-FFF2-40B4-BE49-F238E27FC236}">
                <a16:creationId xmlns:a16="http://schemas.microsoft.com/office/drawing/2014/main" id="{19571FA0-6B94-031D-24D2-9E692EFE16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F65A9A-BF3C-5248-F4A9-07E0ED41E07B}"/>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368333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346C-FA3B-CA1C-C3A5-F8BE71A1C1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814F67-032A-C4E6-8EA8-50A6BBC71D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94160E-9680-0538-E370-628D69C8C4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F4ABB-9513-0886-6538-B35580DE1523}"/>
              </a:ext>
            </a:extLst>
          </p:cNvPr>
          <p:cNvSpPr>
            <a:spLocks noGrp="1"/>
          </p:cNvSpPr>
          <p:nvPr>
            <p:ph type="dt" sz="half" idx="10"/>
          </p:nvPr>
        </p:nvSpPr>
        <p:spPr/>
        <p:txBody>
          <a:bodyPr/>
          <a:lstStyle/>
          <a:p>
            <a:fld id="{CE5F0D22-DF30-4862-B83A-57AA6D742ECB}" type="datetimeFigureOut">
              <a:rPr lang="en-US" smtClean="0"/>
              <a:t>1/13/2026</a:t>
            </a:fld>
            <a:endParaRPr lang="en-US"/>
          </a:p>
        </p:txBody>
      </p:sp>
      <p:sp>
        <p:nvSpPr>
          <p:cNvPr id="6" name="Footer Placeholder 5">
            <a:extLst>
              <a:ext uri="{FF2B5EF4-FFF2-40B4-BE49-F238E27FC236}">
                <a16:creationId xmlns:a16="http://schemas.microsoft.com/office/drawing/2014/main" id="{2C15AFBD-34F9-7B35-DBC2-61F05D044C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C46BE0-C08E-26DD-4773-CAEDEFDFB876}"/>
              </a:ext>
            </a:extLst>
          </p:cNvPr>
          <p:cNvSpPr>
            <a:spLocks noGrp="1"/>
          </p:cNvSpPr>
          <p:nvPr>
            <p:ph type="sldNum" sz="quarter" idx="12"/>
          </p:nvPr>
        </p:nvSpPr>
        <p:spPr/>
        <p:txBody>
          <a:bodyPr/>
          <a:lstStyle/>
          <a:p>
            <a:fld id="{346459F7-2610-4B59-8216-9F53E49D81BD}" type="slidenum">
              <a:rPr lang="en-US" smtClean="0"/>
              <a:t>‹#›</a:t>
            </a:fld>
            <a:endParaRPr lang="en-US"/>
          </a:p>
        </p:txBody>
      </p:sp>
    </p:spTree>
    <p:extLst>
      <p:ext uri="{BB962C8B-B14F-4D97-AF65-F5344CB8AC3E}">
        <p14:creationId xmlns:p14="http://schemas.microsoft.com/office/powerpoint/2010/main" val="852644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82540-3B10-1F21-E812-CAC100CC20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F69A8-CDA0-D051-5C33-3F10DBCA66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ED132-B6BF-1C73-0214-C25B4BD859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E5F0D22-DF30-4862-B83A-57AA6D742ECB}" type="datetimeFigureOut">
              <a:rPr lang="en-US" smtClean="0"/>
              <a:t>1/13/2026</a:t>
            </a:fld>
            <a:endParaRPr lang="en-US"/>
          </a:p>
        </p:txBody>
      </p:sp>
      <p:sp>
        <p:nvSpPr>
          <p:cNvPr id="5" name="Footer Placeholder 4">
            <a:extLst>
              <a:ext uri="{FF2B5EF4-FFF2-40B4-BE49-F238E27FC236}">
                <a16:creationId xmlns:a16="http://schemas.microsoft.com/office/drawing/2014/main" id="{EBC97C1C-E9E4-51CF-85EB-FD259D8FA3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EAB8EBC-3A1E-01F6-F3F3-5C44F462A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46459F7-2610-4B59-8216-9F53E49D81BD}" type="slidenum">
              <a:rPr lang="en-US" smtClean="0"/>
              <a:t>‹#›</a:t>
            </a:fld>
            <a:endParaRPr lang="en-US"/>
          </a:p>
        </p:txBody>
      </p:sp>
    </p:spTree>
    <p:extLst>
      <p:ext uri="{BB962C8B-B14F-4D97-AF65-F5344CB8AC3E}">
        <p14:creationId xmlns:p14="http://schemas.microsoft.com/office/powerpoint/2010/main" val="2371981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102_218617BE.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microsoft.com/office/2018/10/relationships/comments" Target="../comments/modernComment_1E0_248DC43D.xm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microsoft.com/office/2018/10/relationships/comments" Target="../comments/modernComment_105_3B4335C9.xml"/><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C11F931-00E9-7DE5-EB77-B0285DE9E4C9}"/>
              </a:ext>
            </a:extLst>
          </p:cNvPr>
          <p:cNvSpPr>
            <a:spLocks noGrp="1"/>
          </p:cNvSpPr>
          <p:nvPr>
            <p:ph type="body" sz="quarter" idx="10"/>
          </p:nvPr>
        </p:nvSpPr>
        <p:spPr>
          <a:xfrm>
            <a:off x="453390" y="5366180"/>
            <a:ext cx="9986010" cy="361600"/>
          </a:xfrm>
        </p:spPr>
        <p:txBody>
          <a:bodyPr/>
          <a:lstStyle/>
          <a:p>
            <a:r>
              <a:rPr lang="en-US" sz="2600" dirty="0">
                <a:latin typeface="Arial" panose="020B0604020202020204" pitchFamily="34" charset="0"/>
                <a:cs typeface="Arial" panose="020B0604020202020204" pitchFamily="34" charset="0"/>
              </a:rPr>
              <a:t>DATA Model</a:t>
            </a:r>
            <a:r>
              <a:rPr lang="en-US" sz="2600" dirty="0"/>
              <a:t>: A Clinician-Based Approach to Best Patient Care</a:t>
            </a:r>
          </a:p>
        </p:txBody>
      </p:sp>
    </p:spTree>
    <p:extLst>
      <p:ext uri="{BB962C8B-B14F-4D97-AF65-F5344CB8AC3E}">
        <p14:creationId xmlns:p14="http://schemas.microsoft.com/office/powerpoint/2010/main" val="207907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367360-5026-097A-F94B-F4F25D55EBF2}"/>
              </a:ext>
            </a:extLst>
          </p:cNvPr>
          <p:cNvSpPr>
            <a:spLocks noGrp="1"/>
          </p:cNvSpPr>
          <p:nvPr>
            <p:ph type="body" sz="quarter" idx="10"/>
          </p:nvPr>
        </p:nvSpPr>
        <p:spPr/>
        <p:txBody>
          <a:bodyPr>
            <a:normAutofit lnSpcReduction="10000"/>
          </a:bodyPr>
          <a:lstStyle/>
          <a:p>
            <a:r>
              <a:rPr lang="en-US"/>
              <a:t>(re)Assess: Step 4</a:t>
            </a:r>
          </a:p>
        </p:txBody>
      </p:sp>
      <p:sp>
        <p:nvSpPr>
          <p:cNvPr id="7" name="TextBox 6">
            <a:extLst>
              <a:ext uri="{FF2B5EF4-FFF2-40B4-BE49-F238E27FC236}">
                <a16:creationId xmlns:a16="http://schemas.microsoft.com/office/drawing/2014/main" id="{A66EB5C2-FE5C-E5D0-C870-26BF13C4D065}"/>
              </a:ext>
            </a:extLst>
          </p:cNvPr>
          <p:cNvSpPr txBox="1"/>
          <p:nvPr/>
        </p:nvSpPr>
        <p:spPr>
          <a:xfrm>
            <a:off x="782428" y="1869653"/>
            <a:ext cx="10876172"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The DATA model is dynamic, requiring clinicians to reassess the patient’s status during and after training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May involve returning to Step 1 (diagnose) and/or Step 2 (assess) depending on the patient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mn-ea"/>
                <a:cs typeface="Arial"/>
              </a:rPr>
              <a:t>Objective data plus the patient’s subjective report leads to a stronger argument for discharge</a:t>
            </a:r>
          </a:p>
        </p:txBody>
      </p:sp>
      <p:grpSp>
        <p:nvGrpSpPr>
          <p:cNvPr id="9" name="Group 8">
            <a:extLst>
              <a:ext uri="{FF2B5EF4-FFF2-40B4-BE49-F238E27FC236}">
                <a16:creationId xmlns:a16="http://schemas.microsoft.com/office/drawing/2014/main" id="{DBCD81E2-BF4A-1613-9B59-F4C72415B6B8}"/>
              </a:ext>
            </a:extLst>
          </p:cNvPr>
          <p:cNvGrpSpPr/>
          <p:nvPr/>
        </p:nvGrpSpPr>
        <p:grpSpPr>
          <a:xfrm>
            <a:off x="860946" y="4019107"/>
            <a:ext cx="10476728" cy="1602606"/>
            <a:chOff x="2016365" y="6642447"/>
            <a:chExt cx="31265951" cy="2372094"/>
          </a:xfrm>
          <a:solidFill>
            <a:schemeClr val="bg1">
              <a:lumMod val="65000"/>
              <a:alpha val="15000"/>
            </a:schemeClr>
          </a:solidFill>
        </p:grpSpPr>
        <p:sp>
          <p:nvSpPr>
            <p:cNvPr id="10" name="Rectangle 9">
              <a:extLst>
                <a:ext uri="{FF2B5EF4-FFF2-40B4-BE49-F238E27FC236}">
                  <a16:creationId xmlns:a16="http://schemas.microsoft.com/office/drawing/2014/main" id="{790C1C07-0029-BEDC-7C67-75E147FAAFE6}"/>
                </a:ext>
              </a:extLst>
            </p:cNvPr>
            <p:cNvSpPr/>
            <p:nvPr/>
          </p:nvSpPr>
          <p:spPr>
            <a:xfrm>
              <a:off x="2016365" y="7260995"/>
              <a:ext cx="455864" cy="1742328"/>
            </a:xfrm>
            <a:prstGeom prst="rect">
              <a:avLst/>
            </a:prstGeom>
            <a:solidFill>
              <a:srgbClr val="C0E0D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0D787497-DEE7-190A-0BB3-48EAF4CE8FF3}"/>
                </a:ext>
              </a:extLst>
            </p:cNvPr>
            <p:cNvSpPr/>
            <p:nvPr/>
          </p:nvSpPr>
          <p:spPr>
            <a:xfrm>
              <a:off x="2538304" y="7832358"/>
              <a:ext cx="408673" cy="11709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B9C4D192-2DBA-7EC9-6B2C-D23BA2771819}"/>
                </a:ext>
              </a:extLst>
            </p:cNvPr>
            <p:cNvSpPr/>
            <p:nvPr/>
          </p:nvSpPr>
          <p:spPr>
            <a:xfrm>
              <a:off x="3060238" y="7249779"/>
              <a:ext cx="408673" cy="175354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869463F2-6B75-0BF5-EA79-AC24C4770E38}"/>
                </a:ext>
              </a:extLst>
            </p:cNvPr>
            <p:cNvSpPr/>
            <p:nvPr/>
          </p:nvSpPr>
          <p:spPr>
            <a:xfrm>
              <a:off x="3582174" y="7260995"/>
              <a:ext cx="405937" cy="174232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59284299-AD66-9D38-CDD4-0F779BAD9CE9}"/>
                </a:ext>
              </a:extLst>
            </p:cNvPr>
            <p:cNvSpPr/>
            <p:nvPr/>
          </p:nvSpPr>
          <p:spPr>
            <a:xfrm>
              <a:off x="4104109" y="7260995"/>
              <a:ext cx="361476" cy="174232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B2505B22-9F55-29A1-0D25-4FFB19D632F3}"/>
                </a:ext>
              </a:extLst>
            </p:cNvPr>
            <p:cNvSpPr/>
            <p:nvPr/>
          </p:nvSpPr>
          <p:spPr>
            <a:xfrm>
              <a:off x="4626045" y="7832358"/>
              <a:ext cx="408673" cy="11709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361DA332-9496-3323-D21F-2E5EBAAC433B}"/>
                </a:ext>
              </a:extLst>
            </p:cNvPr>
            <p:cNvSpPr/>
            <p:nvPr/>
          </p:nvSpPr>
          <p:spPr>
            <a:xfrm>
              <a:off x="5147981" y="7249779"/>
              <a:ext cx="408673" cy="175354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E3E921AC-CD82-D108-95E2-425F1DC46FFA}"/>
                </a:ext>
              </a:extLst>
            </p:cNvPr>
            <p:cNvSpPr/>
            <p:nvPr/>
          </p:nvSpPr>
          <p:spPr>
            <a:xfrm>
              <a:off x="5669916"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A103442B-8860-77CF-693D-FD326A639874}"/>
                </a:ext>
              </a:extLst>
            </p:cNvPr>
            <p:cNvSpPr/>
            <p:nvPr/>
          </p:nvSpPr>
          <p:spPr>
            <a:xfrm>
              <a:off x="6191852" y="6983199"/>
              <a:ext cx="408673" cy="20201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760C8B59-5EA8-9E9C-5DA8-4FD14A248A14}"/>
                </a:ext>
              </a:extLst>
            </p:cNvPr>
            <p:cNvSpPr/>
            <p:nvPr/>
          </p:nvSpPr>
          <p:spPr>
            <a:xfrm>
              <a:off x="6713786" y="6865730"/>
              <a:ext cx="487725" cy="213759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369D11FB-A8BB-D452-DDEA-B598A31086B1}"/>
                </a:ext>
              </a:extLst>
            </p:cNvPr>
            <p:cNvSpPr/>
            <p:nvPr/>
          </p:nvSpPr>
          <p:spPr>
            <a:xfrm>
              <a:off x="7232984" y="8640102"/>
              <a:ext cx="411410" cy="36322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AC60B4C2-DEA8-71D3-14FD-A2ADAED66535}"/>
                </a:ext>
              </a:extLst>
            </p:cNvPr>
            <p:cNvSpPr/>
            <p:nvPr/>
          </p:nvSpPr>
          <p:spPr>
            <a:xfrm>
              <a:off x="7786200" y="8447865"/>
              <a:ext cx="380128" cy="55545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4B163140-8537-D4CC-B969-27A22F86AED6}"/>
                </a:ext>
              </a:extLst>
            </p:cNvPr>
            <p:cNvSpPr/>
            <p:nvPr/>
          </p:nvSpPr>
          <p:spPr>
            <a:xfrm>
              <a:off x="8276856" y="8137768"/>
              <a:ext cx="411410" cy="8655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704D97E0-E4F7-72E2-05D7-1C54E90B99F5}"/>
                </a:ext>
              </a:extLst>
            </p:cNvPr>
            <p:cNvSpPr/>
            <p:nvPr/>
          </p:nvSpPr>
          <p:spPr>
            <a:xfrm>
              <a:off x="8736842" y="8137768"/>
              <a:ext cx="521934" cy="86555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510F7D9D-A528-A6A2-EA4A-E64F2A3096C3}"/>
                </a:ext>
              </a:extLst>
            </p:cNvPr>
            <p:cNvSpPr/>
            <p:nvPr/>
          </p:nvSpPr>
          <p:spPr>
            <a:xfrm>
              <a:off x="9323464" y="8072555"/>
              <a:ext cx="380125" cy="9307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D7049DFD-C754-95E8-7B4B-253F7E8C25AF}"/>
                </a:ext>
              </a:extLst>
            </p:cNvPr>
            <p:cNvSpPr/>
            <p:nvPr/>
          </p:nvSpPr>
          <p:spPr>
            <a:xfrm>
              <a:off x="9750763" y="7627388"/>
              <a:ext cx="503309" cy="13759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FD1F2349-2D44-9E09-DB23-330454C6EA5A}"/>
                </a:ext>
              </a:extLst>
            </p:cNvPr>
            <p:cNvSpPr/>
            <p:nvPr/>
          </p:nvSpPr>
          <p:spPr>
            <a:xfrm>
              <a:off x="10367335" y="7249779"/>
              <a:ext cx="408673" cy="175354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7" name="Rectangle 26">
              <a:extLst>
                <a:ext uri="{FF2B5EF4-FFF2-40B4-BE49-F238E27FC236}">
                  <a16:creationId xmlns:a16="http://schemas.microsoft.com/office/drawing/2014/main" id="{991B77EA-F0CC-D31C-FF1C-0C5FE279D7F1}"/>
                </a:ext>
              </a:extLst>
            </p:cNvPr>
            <p:cNvSpPr/>
            <p:nvPr/>
          </p:nvSpPr>
          <p:spPr>
            <a:xfrm>
              <a:off x="10889270"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E9D601EE-324F-8C16-6141-D12422D2F21A}"/>
                </a:ext>
              </a:extLst>
            </p:cNvPr>
            <p:cNvSpPr/>
            <p:nvPr/>
          </p:nvSpPr>
          <p:spPr>
            <a:xfrm>
              <a:off x="11411206" y="8252704"/>
              <a:ext cx="408673" cy="75061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9D207DED-A9F0-E6D5-70D9-4A17B1380871}"/>
                </a:ext>
              </a:extLst>
            </p:cNvPr>
            <p:cNvSpPr/>
            <p:nvPr/>
          </p:nvSpPr>
          <p:spPr>
            <a:xfrm>
              <a:off x="11933142" y="7967469"/>
              <a:ext cx="408673" cy="10358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0" name="Rectangle 29">
              <a:extLst>
                <a:ext uri="{FF2B5EF4-FFF2-40B4-BE49-F238E27FC236}">
                  <a16:creationId xmlns:a16="http://schemas.microsoft.com/office/drawing/2014/main" id="{B952370B-0065-C3DA-3472-B563DCC49064}"/>
                </a:ext>
              </a:extLst>
            </p:cNvPr>
            <p:cNvSpPr/>
            <p:nvPr/>
          </p:nvSpPr>
          <p:spPr>
            <a:xfrm>
              <a:off x="12455076" y="8447866"/>
              <a:ext cx="408673" cy="5554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1" name="Rectangle 30">
              <a:extLst>
                <a:ext uri="{FF2B5EF4-FFF2-40B4-BE49-F238E27FC236}">
                  <a16:creationId xmlns:a16="http://schemas.microsoft.com/office/drawing/2014/main" id="{C3E1267E-6292-77BD-FDA3-29A08EDCFFB7}"/>
                </a:ext>
              </a:extLst>
            </p:cNvPr>
            <p:cNvSpPr/>
            <p:nvPr/>
          </p:nvSpPr>
          <p:spPr>
            <a:xfrm>
              <a:off x="12977012" y="7442037"/>
              <a:ext cx="408673" cy="156128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2" name="Rectangle 31">
              <a:extLst>
                <a:ext uri="{FF2B5EF4-FFF2-40B4-BE49-F238E27FC236}">
                  <a16:creationId xmlns:a16="http://schemas.microsoft.com/office/drawing/2014/main" id="{791F2106-ED04-5F43-06D8-683FAA556E62}"/>
                </a:ext>
              </a:extLst>
            </p:cNvPr>
            <p:cNvSpPr/>
            <p:nvPr/>
          </p:nvSpPr>
          <p:spPr>
            <a:xfrm>
              <a:off x="13498947" y="7967469"/>
              <a:ext cx="408673" cy="10358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62B3B6C6-FE7D-C7EE-A9BB-C83A8EEBE6D8}"/>
                </a:ext>
              </a:extLst>
            </p:cNvPr>
            <p:cNvSpPr/>
            <p:nvPr/>
          </p:nvSpPr>
          <p:spPr>
            <a:xfrm>
              <a:off x="14020882"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B96D428E-6E34-A7F1-F68E-16D1E4DA8C30}"/>
                </a:ext>
              </a:extLst>
            </p:cNvPr>
            <p:cNvSpPr/>
            <p:nvPr/>
          </p:nvSpPr>
          <p:spPr>
            <a:xfrm>
              <a:off x="14542818" y="8252704"/>
              <a:ext cx="408673" cy="75061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4AD1355C-86ED-DEA9-C51B-6EDEED310449}"/>
                </a:ext>
              </a:extLst>
            </p:cNvPr>
            <p:cNvSpPr/>
            <p:nvPr/>
          </p:nvSpPr>
          <p:spPr>
            <a:xfrm>
              <a:off x="15064753" y="7832358"/>
              <a:ext cx="408673" cy="11709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F1CFCD2B-F72F-C463-9AA5-386F061DD070}"/>
                </a:ext>
              </a:extLst>
            </p:cNvPr>
            <p:cNvSpPr/>
            <p:nvPr/>
          </p:nvSpPr>
          <p:spPr>
            <a:xfrm>
              <a:off x="15586689" y="7627386"/>
              <a:ext cx="358737" cy="13759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A2C25E13-E3DE-A8EF-2780-1FABB921ED7A}"/>
                </a:ext>
              </a:extLst>
            </p:cNvPr>
            <p:cNvSpPr/>
            <p:nvPr/>
          </p:nvSpPr>
          <p:spPr>
            <a:xfrm>
              <a:off x="16108624"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F96A5552-2565-61FC-2B84-461769794B5E}"/>
                </a:ext>
              </a:extLst>
            </p:cNvPr>
            <p:cNvSpPr/>
            <p:nvPr/>
          </p:nvSpPr>
          <p:spPr>
            <a:xfrm>
              <a:off x="16630559" y="8252704"/>
              <a:ext cx="408673" cy="75061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A1BDDF40-7E4E-CE47-8295-6EA5BA57C2EF}"/>
                </a:ext>
              </a:extLst>
            </p:cNvPr>
            <p:cNvSpPr/>
            <p:nvPr/>
          </p:nvSpPr>
          <p:spPr>
            <a:xfrm>
              <a:off x="17152495" y="7627386"/>
              <a:ext cx="393731" cy="137593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0" name="Rectangle 39">
              <a:extLst>
                <a:ext uri="{FF2B5EF4-FFF2-40B4-BE49-F238E27FC236}">
                  <a16:creationId xmlns:a16="http://schemas.microsoft.com/office/drawing/2014/main" id="{EBF34837-BAF3-0B51-89CB-7C6745E17946}"/>
                </a:ext>
              </a:extLst>
            </p:cNvPr>
            <p:cNvSpPr/>
            <p:nvPr/>
          </p:nvSpPr>
          <p:spPr>
            <a:xfrm>
              <a:off x="17671693" y="7442038"/>
              <a:ext cx="408672" cy="156128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1" name="Rectangle 40">
              <a:extLst>
                <a:ext uri="{FF2B5EF4-FFF2-40B4-BE49-F238E27FC236}">
                  <a16:creationId xmlns:a16="http://schemas.microsoft.com/office/drawing/2014/main" id="{95BEECE4-783A-D4B9-9545-C50DE4E8FDDA}"/>
                </a:ext>
              </a:extLst>
            </p:cNvPr>
            <p:cNvSpPr/>
            <p:nvPr/>
          </p:nvSpPr>
          <p:spPr>
            <a:xfrm>
              <a:off x="18193630" y="7832358"/>
              <a:ext cx="408672" cy="11709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2" name="Rectangle 41">
              <a:extLst>
                <a:ext uri="{FF2B5EF4-FFF2-40B4-BE49-F238E27FC236}">
                  <a16:creationId xmlns:a16="http://schemas.microsoft.com/office/drawing/2014/main" id="{6ECF61A6-9D59-3C37-9855-F02DB127F55E}"/>
                </a:ext>
              </a:extLst>
            </p:cNvPr>
            <p:cNvSpPr/>
            <p:nvPr/>
          </p:nvSpPr>
          <p:spPr>
            <a:xfrm>
              <a:off x="18715562" y="7967468"/>
              <a:ext cx="396473" cy="103585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3" name="Rectangle 42">
              <a:extLst>
                <a:ext uri="{FF2B5EF4-FFF2-40B4-BE49-F238E27FC236}">
                  <a16:creationId xmlns:a16="http://schemas.microsoft.com/office/drawing/2014/main" id="{382EA7F3-83D6-E41D-FD39-428F182DC629}"/>
                </a:ext>
              </a:extLst>
            </p:cNvPr>
            <p:cNvSpPr/>
            <p:nvPr/>
          </p:nvSpPr>
          <p:spPr>
            <a:xfrm>
              <a:off x="19237499" y="8072557"/>
              <a:ext cx="408673" cy="93076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4" name="Rectangle 43">
              <a:extLst>
                <a:ext uri="{FF2B5EF4-FFF2-40B4-BE49-F238E27FC236}">
                  <a16:creationId xmlns:a16="http://schemas.microsoft.com/office/drawing/2014/main" id="{EB2A5424-9678-B580-1D11-BAA0D7B12162}"/>
                </a:ext>
              </a:extLst>
            </p:cNvPr>
            <p:cNvSpPr/>
            <p:nvPr/>
          </p:nvSpPr>
          <p:spPr>
            <a:xfrm>
              <a:off x="19756700" y="7968231"/>
              <a:ext cx="411410" cy="103509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5" name="Rectangle 44">
              <a:extLst>
                <a:ext uri="{FF2B5EF4-FFF2-40B4-BE49-F238E27FC236}">
                  <a16:creationId xmlns:a16="http://schemas.microsoft.com/office/drawing/2014/main" id="{DCD7389F-72B7-6FBA-A963-B8D53D7C4981}"/>
                </a:ext>
              </a:extLst>
            </p:cNvPr>
            <p:cNvSpPr/>
            <p:nvPr/>
          </p:nvSpPr>
          <p:spPr>
            <a:xfrm>
              <a:off x="20281370" y="7832358"/>
              <a:ext cx="408673" cy="117096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6" name="Rectangle 45">
              <a:extLst>
                <a:ext uri="{FF2B5EF4-FFF2-40B4-BE49-F238E27FC236}">
                  <a16:creationId xmlns:a16="http://schemas.microsoft.com/office/drawing/2014/main" id="{C9596244-1A03-01E3-76E5-8BA877657687}"/>
                </a:ext>
              </a:extLst>
            </p:cNvPr>
            <p:cNvSpPr/>
            <p:nvPr/>
          </p:nvSpPr>
          <p:spPr>
            <a:xfrm>
              <a:off x="20803305" y="7832359"/>
              <a:ext cx="332925" cy="117096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7" name="Rectangle 46">
              <a:extLst>
                <a:ext uri="{FF2B5EF4-FFF2-40B4-BE49-F238E27FC236}">
                  <a16:creationId xmlns:a16="http://schemas.microsoft.com/office/drawing/2014/main" id="{CFE7A2B9-AB92-4B77-2D8A-3B613769D263}"/>
                </a:ext>
              </a:extLst>
            </p:cNvPr>
            <p:cNvSpPr/>
            <p:nvPr/>
          </p:nvSpPr>
          <p:spPr>
            <a:xfrm>
              <a:off x="21325241"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Rectangle 47">
              <a:extLst>
                <a:ext uri="{FF2B5EF4-FFF2-40B4-BE49-F238E27FC236}">
                  <a16:creationId xmlns:a16="http://schemas.microsoft.com/office/drawing/2014/main" id="{26B3BD8E-334E-6983-5B3C-1066681CC50D}"/>
                </a:ext>
              </a:extLst>
            </p:cNvPr>
            <p:cNvSpPr/>
            <p:nvPr/>
          </p:nvSpPr>
          <p:spPr>
            <a:xfrm>
              <a:off x="21847177" y="8252704"/>
              <a:ext cx="408673" cy="75061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9" name="Rectangle 48">
              <a:extLst>
                <a:ext uri="{FF2B5EF4-FFF2-40B4-BE49-F238E27FC236}">
                  <a16:creationId xmlns:a16="http://schemas.microsoft.com/office/drawing/2014/main" id="{2F7C1441-A261-7218-5545-5E7E264E6291}"/>
                </a:ext>
              </a:extLst>
            </p:cNvPr>
            <p:cNvSpPr/>
            <p:nvPr/>
          </p:nvSpPr>
          <p:spPr>
            <a:xfrm>
              <a:off x="22369113" y="7967469"/>
              <a:ext cx="408673" cy="10358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0" name="Rectangle 49">
              <a:extLst>
                <a:ext uri="{FF2B5EF4-FFF2-40B4-BE49-F238E27FC236}">
                  <a16:creationId xmlns:a16="http://schemas.microsoft.com/office/drawing/2014/main" id="{470AE16E-8C2E-369E-67E5-31CFFA2DEFE5}"/>
                </a:ext>
              </a:extLst>
            </p:cNvPr>
            <p:cNvSpPr/>
            <p:nvPr/>
          </p:nvSpPr>
          <p:spPr>
            <a:xfrm>
              <a:off x="22891047" y="8447866"/>
              <a:ext cx="408673" cy="5554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1" name="Rectangle 50">
              <a:extLst>
                <a:ext uri="{FF2B5EF4-FFF2-40B4-BE49-F238E27FC236}">
                  <a16:creationId xmlns:a16="http://schemas.microsoft.com/office/drawing/2014/main" id="{7B9B3A82-ABC6-168F-42FD-28889BFDA5AF}"/>
                </a:ext>
              </a:extLst>
            </p:cNvPr>
            <p:cNvSpPr/>
            <p:nvPr/>
          </p:nvSpPr>
          <p:spPr>
            <a:xfrm>
              <a:off x="23412983" y="7832359"/>
              <a:ext cx="408667" cy="117096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2" name="Rectangle 51">
              <a:extLst>
                <a:ext uri="{FF2B5EF4-FFF2-40B4-BE49-F238E27FC236}">
                  <a16:creationId xmlns:a16="http://schemas.microsoft.com/office/drawing/2014/main" id="{7DDD2ACB-DC08-0130-E46C-F0258F353E39}"/>
                </a:ext>
              </a:extLst>
            </p:cNvPr>
            <p:cNvSpPr/>
            <p:nvPr/>
          </p:nvSpPr>
          <p:spPr>
            <a:xfrm>
              <a:off x="23934918" y="7967469"/>
              <a:ext cx="408673" cy="103585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3" name="Rectangle 52">
              <a:extLst>
                <a:ext uri="{FF2B5EF4-FFF2-40B4-BE49-F238E27FC236}">
                  <a16:creationId xmlns:a16="http://schemas.microsoft.com/office/drawing/2014/main" id="{C2B34C8D-39FA-D9D8-E96E-A341CF4EDBA2}"/>
                </a:ext>
              </a:extLst>
            </p:cNvPr>
            <p:cNvSpPr/>
            <p:nvPr/>
          </p:nvSpPr>
          <p:spPr>
            <a:xfrm>
              <a:off x="24456854" y="7634640"/>
              <a:ext cx="408673" cy="136868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4" name="Rectangle 53">
              <a:extLst>
                <a:ext uri="{FF2B5EF4-FFF2-40B4-BE49-F238E27FC236}">
                  <a16:creationId xmlns:a16="http://schemas.microsoft.com/office/drawing/2014/main" id="{60EECB15-DED2-B95D-1DD6-05DC36B4A423}"/>
                </a:ext>
              </a:extLst>
            </p:cNvPr>
            <p:cNvSpPr/>
            <p:nvPr/>
          </p:nvSpPr>
          <p:spPr>
            <a:xfrm>
              <a:off x="24978790" y="7260995"/>
              <a:ext cx="380122" cy="174232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5" name="Rectangle 54">
              <a:extLst>
                <a:ext uri="{FF2B5EF4-FFF2-40B4-BE49-F238E27FC236}">
                  <a16:creationId xmlns:a16="http://schemas.microsoft.com/office/drawing/2014/main" id="{AD651B71-2CDF-A2C6-C0C9-2290E5BD0EC7}"/>
                </a:ext>
              </a:extLst>
            </p:cNvPr>
            <p:cNvSpPr/>
            <p:nvPr/>
          </p:nvSpPr>
          <p:spPr>
            <a:xfrm>
              <a:off x="25547923" y="7260995"/>
              <a:ext cx="380122" cy="175354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6" name="Rectangle 55">
              <a:extLst>
                <a:ext uri="{FF2B5EF4-FFF2-40B4-BE49-F238E27FC236}">
                  <a16:creationId xmlns:a16="http://schemas.microsoft.com/office/drawing/2014/main" id="{2A7B5CFE-A521-377F-10DF-5B27A46813A3}"/>
                </a:ext>
              </a:extLst>
            </p:cNvPr>
            <p:cNvSpPr/>
            <p:nvPr/>
          </p:nvSpPr>
          <p:spPr>
            <a:xfrm>
              <a:off x="25990809" y="7138982"/>
              <a:ext cx="440528" cy="186434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7" name="Rectangle 56">
              <a:extLst>
                <a:ext uri="{FF2B5EF4-FFF2-40B4-BE49-F238E27FC236}">
                  <a16:creationId xmlns:a16="http://schemas.microsoft.com/office/drawing/2014/main" id="{B31AE024-448A-F2EA-44F4-077FE907CDFA}"/>
                </a:ext>
              </a:extLst>
            </p:cNvPr>
            <p:cNvSpPr/>
            <p:nvPr/>
          </p:nvSpPr>
          <p:spPr>
            <a:xfrm>
              <a:off x="26544595" y="7138981"/>
              <a:ext cx="380125" cy="186434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8" name="Rectangle 57">
              <a:extLst>
                <a:ext uri="{FF2B5EF4-FFF2-40B4-BE49-F238E27FC236}">
                  <a16:creationId xmlns:a16="http://schemas.microsoft.com/office/drawing/2014/main" id="{0D54EADB-4ED6-3CAC-749D-058E1E9DD9FC}"/>
                </a:ext>
              </a:extLst>
            </p:cNvPr>
            <p:cNvSpPr/>
            <p:nvPr/>
          </p:nvSpPr>
          <p:spPr>
            <a:xfrm>
              <a:off x="27066530" y="6865729"/>
              <a:ext cx="408670" cy="213759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9" name="Rectangle 58">
              <a:extLst>
                <a:ext uri="{FF2B5EF4-FFF2-40B4-BE49-F238E27FC236}">
                  <a16:creationId xmlns:a16="http://schemas.microsoft.com/office/drawing/2014/main" id="{913DF319-119F-CB96-AD67-3EF48098D36D}"/>
                </a:ext>
              </a:extLst>
            </p:cNvPr>
            <p:cNvSpPr/>
            <p:nvPr/>
          </p:nvSpPr>
          <p:spPr>
            <a:xfrm>
              <a:off x="27588467" y="6642447"/>
              <a:ext cx="380122" cy="2360877"/>
            </a:xfrm>
            <a:prstGeom prst="rect">
              <a:avLst/>
            </a:prstGeom>
            <a:solidFill>
              <a:srgbClr val="00B05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0" name="Rectangle 59">
              <a:extLst>
                <a:ext uri="{FF2B5EF4-FFF2-40B4-BE49-F238E27FC236}">
                  <a16:creationId xmlns:a16="http://schemas.microsoft.com/office/drawing/2014/main" id="{511FCAEE-7674-1DF0-33E8-A24082383EEB}"/>
                </a:ext>
              </a:extLst>
            </p:cNvPr>
            <p:cNvSpPr/>
            <p:nvPr/>
          </p:nvSpPr>
          <p:spPr>
            <a:xfrm>
              <a:off x="28110401" y="6642447"/>
              <a:ext cx="380122" cy="236087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1" name="Rectangle 60">
              <a:extLst>
                <a:ext uri="{FF2B5EF4-FFF2-40B4-BE49-F238E27FC236}">
                  <a16:creationId xmlns:a16="http://schemas.microsoft.com/office/drawing/2014/main" id="{85D3130C-3B13-F2DB-B539-BA806FAE7608}"/>
                </a:ext>
              </a:extLst>
            </p:cNvPr>
            <p:cNvSpPr/>
            <p:nvPr/>
          </p:nvSpPr>
          <p:spPr>
            <a:xfrm>
              <a:off x="28632336" y="6642447"/>
              <a:ext cx="380122"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2" name="Rectangle 61">
              <a:extLst>
                <a:ext uri="{FF2B5EF4-FFF2-40B4-BE49-F238E27FC236}">
                  <a16:creationId xmlns:a16="http://schemas.microsoft.com/office/drawing/2014/main" id="{DA08B4BD-5C53-7547-8B8F-CF14FBD29812}"/>
                </a:ext>
              </a:extLst>
            </p:cNvPr>
            <p:cNvSpPr/>
            <p:nvPr/>
          </p:nvSpPr>
          <p:spPr>
            <a:xfrm>
              <a:off x="29154270" y="6642447"/>
              <a:ext cx="380122"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3" name="Rectangle 62">
              <a:extLst>
                <a:ext uri="{FF2B5EF4-FFF2-40B4-BE49-F238E27FC236}">
                  <a16:creationId xmlns:a16="http://schemas.microsoft.com/office/drawing/2014/main" id="{97AFC9C3-3E49-18C9-D80F-992CC52F6AFE}"/>
                </a:ext>
              </a:extLst>
            </p:cNvPr>
            <p:cNvSpPr/>
            <p:nvPr/>
          </p:nvSpPr>
          <p:spPr>
            <a:xfrm>
              <a:off x="29676207" y="6642447"/>
              <a:ext cx="380122"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4" name="Rectangle 63">
              <a:extLst>
                <a:ext uri="{FF2B5EF4-FFF2-40B4-BE49-F238E27FC236}">
                  <a16:creationId xmlns:a16="http://schemas.microsoft.com/office/drawing/2014/main" id="{AF1E4F48-FA9F-D21B-A66F-70EB90063082}"/>
                </a:ext>
              </a:extLst>
            </p:cNvPr>
            <p:cNvSpPr/>
            <p:nvPr/>
          </p:nvSpPr>
          <p:spPr>
            <a:xfrm>
              <a:off x="30198142" y="6642447"/>
              <a:ext cx="380122"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5" name="Rectangle 64">
              <a:extLst>
                <a:ext uri="{FF2B5EF4-FFF2-40B4-BE49-F238E27FC236}">
                  <a16:creationId xmlns:a16="http://schemas.microsoft.com/office/drawing/2014/main" id="{69F3C915-D232-A66D-C7ED-F91381C1E144}"/>
                </a:ext>
              </a:extLst>
            </p:cNvPr>
            <p:cNvSpPr/>
            <p:nvPr/>
          </p:nvSpPr>
          <p:spPr>
            <a:xfrm>
              <a:off x="30720079" y="6752611"/>
              <a:ext cx="408670" cy="225071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6" name="Rectangle 65">
              <a:extLst>
                <a:ext uri="{FF2B5EF4-FFF2-40B4-BE49-F238E27FC236}">
                  <a16:creationId xmlns:a16="http://schemas.microsoft.com/office/drawing/2014/main" id="{06A209B7-29C5-0EDB-DE51-B1FE7043E36C}"/>
                </a:ext>
              </a:extLst>
            </p:cNvPr>
            <p:cNvSpPr/>
            <p:nvPr/>
          </p:nvSpPr>
          <p:spPr>
            <a:xfrm>
              <a:off x="31242014" y="6642447"/>
              <a:ext cx="408670"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7" name="Rectangle 66">
              <a:extLst>
                <a:ext uri="{FF2B5EF4-FFF2-40B4-BE49-F238E27FC236}">
                  <a16:creationId xmlns:a16="http://schemas.microsoft.com/office/drawing/2014/main" id="{E2999BA8-1528-33DB-7F8A-34131A20910E}"/>
                </a:ext>
              </a:extLst>
            </p:cNvPr>
            <p:cNvSpPr/>
            <p:nvPr/>
          </p:nvSpPr>
          <p:spPr>
            <a:xfrm>
              <a:off x="31763948" y="6642447"/>
              <a:ext cx="408670"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8" name="Rectangle 67">
              <a:extLst>
                <a:ext uri="{FF2B5EF4-FFF2-40B4-BE49-F238E27FC236}">
                  <a16:creationId xmlns:a16="http://schemas.microsoft.com/office/drawing/2014/main" id="{4E699427-7BF9-9EE6-864E-5D25782FBB55}"/>
                </a:ext>
              </a:extLst>
            </p:cNvPr>
            <p:cNvSpPr/>
            <p:nvPr/>
          </p:nvSpPr>
          <p:spPr>
            <a:xfrm>
              <a:off x="32285885" y="6642447"/>
              <a:ext cx="408670"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9" name="Rectangle 68">
              <a:extLst>
                <a:ext uri="{FF2B5EF4-FFF2-40B4-BE49-F238E27FC236}">
                  <a16:creationId xmlns:a16="http://schemas.microsoft.com/office/drawing/2014/main" id="{BF6CF0B8-5B0B-B85B-9A99-99D79EF44E81}"/>
                </a:ext>
              </a:extLst>
            </p:cNvPr>
            <p:cNvSpPr/>
            <p:nvPr/>
          </p:nvSpPr>
          <p:spPr>
            <a:xfrm>
              <a:off x="32807817" y="6642447"/>
              <a:ext cx="474499" cy="236087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sp>
        <p:nvSpPr>
          <p:cNvPr id="94" name="Freeform: Shape 93">
            <a:extLst>
              <a:ext uri="{FF2B5EF4-FFF2-40B4-BE49-F238E27FC236}">
                <a16:creationId xmlns:a16="http://schemas.microsoft.com/office/drawing/2014/main" id="{2CBE64AF-FEC4-F418-62CD-3068C1D71E6B}"/>
              </a:ext>
            </a:extLst>
          </p:cNvPr>
          <p:cNvSpPr/>
          <p:nvPr/>
        </p:nvSpPr>
        <p:spPr>
          <a:xfrm>
            <a:off x="860945" y="2995022"/>
            <a:ext cx="10120323" cy="1595028"/>
          </a:xfrm>
          <a:custGeom>
            <a:avLst/>
            <a:gdLst>
              <a:gd name="connsiteX0" fmla="*/ 0 w 10550769"/>
              <a:gd name="connsiteY0" fmla="*/ 1708781 h 2071447"/>
              <a:gd name="connsiteX1" fmla="*/ 1664677 w 10550769"/>
              <a:gd name="connsiteY1" fmla="*/ 1966689 h 2071447"/>
              <a:gd name="connsiteX2" fmla="*/ 2485292 w 10550769"/>
              <a:gd name="connsiteY2" fmla="*/ 184781 h 2071447"/>
              <a:gd name="connsiteX3" fmla="*/ 4173415 w 10550769"/>
              <a:gd name="connsiteY3" fmla="*/ 958504 h 2071447"/>
              <a:gd name="connsiteX4" fmla="*/ 5931877 w 10550769"/>
              <a:gd name="connsiteY4" fmla="*/ 700596 h 2071447"/>
              <a:gd name="connsiteX5" fmla="*/ 7620000 w 10550769"/>
              <a:gd name="connsiteY5" fmla="*/ 1990135 h 2071447"/>
              <a:gd name="connsiteX6" fmla="*/ 8862646 w 10550769"/>
              <a:gd name="connsiteY6" fmla="*/ 161335 h 2071447"/>
              <a:gd name="connsiteX7" fmla="*/ 10550769 w 10550769"/>
              <a:gd name="connsiteY7" fmla="*/ 208227 h 2071447"/>
              <a:gd name="connsiteX0" fmla="*/ 0 w 10550769"/>
              <a:gd name="connsiteY0" fmla="*/ 1797786 h 2160452"/>
              <a:gd name="connsiteX1" fmla="*/ 1664677 w 10550769"/>
              <a:gd name="connsiteY1" fmla="*/ 2055694 h 2160452"/>
              <a:gd name="connsiteX2" fmla="*/ 2485292 w 10550769"/>
              <a:gd name="connsiteY2" fmla="*/ 273786 h 2160452"/>
              <a:gd name="connsiteX3" fmla="*/ 4173415 w 10550769"/>
              <a:gd name="connsiteY3" fmla="*/ 1047509 h 2160452"/>
              <a:gd name="connsiteX4" fmla="*/ 5931877 w 10550769"/>
              <a:gd name="connsiteY4" fmla="*/ 789601 h 2160452"/>
              <a:gd name="connsiteX5" fmla="*/ 7620000 w 10550769"/>
              <a:gd name="connsiteY5" fmla="*/ 2079140 h 2160452"/>
              <a:gd name="connsiteX6" fmla="*/ 8862646 w 10550769"/>
              <a:gd name="connsiteY6" fmla="*/ 250340 h 2160452"/>
              <a:gd name="connsiteX7" fmla="*/ 10550769 w 10550769"/>
              <a:gd name="connsiteY7" fmla="*/ 297232 h 2160452"/>
              <a:gd name="connsiteX0" fmla="*/ 0 w 10550769"/>
              <a:gd name="connsiteY0" fmla="*/ 1805444 h 2168110"/>
              <a:gd name="connsiteX1" fmla="*/ 1664677 w 10550769"/>
              <a:gd name="connsiteY1" fmla="*/ 2063352 h 2168110"/>
              <a:gd name="connsiteX2" fmla="*/ 2485292 w 10550769"/>
              <a:gd name="connsiteY2" fmla="*/ 281444 h 2168110"/>
              <a:gd name="connsiteX3" fmla="*/ 4173415 w 10550769"/>
              <a:gd name="connsiteY3" fmla="*/ 1055167 h 2168110"/>
              <a:gd name="connsiteX4" fmla="*/ 5931877 w 10550769"/>
              <a:gd name="connsiteY4" fmla="*/ 797259 h 2168110"/>
              <a:gd name="connsiteX5" fmla="*/ 7620000 w 10550769"/>
              <a:gd name="connsiteY5" fmla="*/ 2086798 h 2168110"/>
              <a:gd name="connsiteX6" fmla="*/ 8862646 w 10550769"/>
              <a:gd name="connsiteY6" fmla="*/ 257998 h 2168110"/>
              <a:gd name="connsiteX7" fmla="*/ 10550769 w 10550769"/>
              <a:gd name="connsiteY7" fmla="*/ 304890 h 2168110"/>
              <a:gd name="connsiteX0" fmla="*/ 0 w 10550769"/>
              <a:gd name="connsiteY0" fmla="*/ 1809380 h 2172046"/>
              <a:gd name="connsiteX1" fmla="*/ 1664677 w 10550769"/>
              <a:gd name="connsiteY1" fmla="*/ 2067288 h 2172046"/>
              <a:gd name="connsiteX2" fmla="*/ 2485292 w 10550769"/>
              <a:gd name="connsiteY2" fmla="*/ 285380 h 2172046"/>
              <a:gd name="connsiteX3" fmla="*/ 4173415 w 10550769"/>
              <a:gd name="connsiteY3" fmla="*/ 1059103 h 2172046"/>
              <a:gd name="connsiteX4" fmla="*/ 5931877 w 10550769"/>
              <a:gd name="connsiteY4" fmla="*/ 801195 h 2172046"/>
              <a:gd name="connsiteX5" fmla="*/ 7620000 w 10550769"/>
              <a:gd name="connsiteY5" fmla="*/ 2090734 h 2172046"/>
              <a:gd name="connsiteX6" fmla="*/ 8862646 w 10550769"/>
              <a:gd name="connsiteY6" fmla="*/ 261934 h 2172046"/>
              <a:gd name="connsiteX7" fmla="*/ 10550769 w 10550769"/>
              <a:gd name="connsiteY7" fmla="*/ 308826 h 2172046"/>
              <a:gd name="connsiteX0" fmla="*/ 0 w 10550769"/>
              <a:gd name="connsiteY0" fmla="*/ 1797787 h 2160453"/>
              <a:gd name="connsiteX1" fmla="*/ 1664677 w 10550769"/>
              <a:gd name="connsiteY1" fmla="*/ 2055695 h 2160453"/>
              <a:gd name="connsiteX2" fmla="*/ 2485292 w 10550769"/>
              <a:gd name="connsiteY2" fmla="*/ 273787 h 2160453"/>
              <a:gd name="connsiteX3" fmla="*/ 4173415 w 10550769"/>
              <a:gd name="connsiteY3" fmla="*/ 1047510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485292 w 10550769"/>
              <a:gd name="connsiteY2" fmla="*/ 273787 h 2160453"/>
              <a:gd name="connsiteX3" fmla="*/ 4173415 w 10550769"/>
              <a:gd name="connsiteY3" fmla="*/ 1047510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4852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4852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4852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6884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6884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6884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6884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60453"/>
              <a:gd name="connsiteX1" fmla="*/ 1664677 w 10550769"/>
              <a:gd name="connsiteY1" fmla="*/ 2055695 h 2160453"/>
              <a:gd name="connsiteX2" fmla="*/ 2688492 w 10550769"/>
              <a:gd name="connsiteY2" fmla="*/ 273787 h 2160453"/>
              <a:gd name="connsiteX3" fmla="*/ 4289529 w 10550769"/>
              <a:gd name="connsiteY3" fmla="*/ 1076539 h 2160453"/>
              <a:gd name="connsiteX4" fmla="*/ 5931877 w 10550769"/>
              <a:gd name="connsiteY4" fmla="*/ 789602 h 2160453"/>
              <a:gd name="connsiteX5" fmla="*/ 7620000 w 10550769"/>
              <a:gd name="connsiteY5" fmla="*/ 2079141 h 2160453"/>
              <a:gd name="connsiteX6" fmla="*/ 8862646 w 10550769"/>
              <a:gd name="connsiteY6" fmla="*/ 250341 h 2160453"/>
              <a:gd name="connsiteX7" fmla="*/ 10550769 w 10550769"/>
              <a:gd name="connsiteY7" fmla="*/ 297233 h 2160453"/>
              <a:gd name="connsiteX0" fmla="*/ 0 w 10550769"/>
              <a:gd name="connsiteY0" fmla="*/ 1797787 h 2146325"/>
              <a:gd name="connsiteX1" fmla="*/ 1664677 w 10550769"/>
              <a:gd name="connsiteY1" fmla="*/ 2055695 h 2146325"/>
              <a:gd name="connsiteX2" fmla="*/ 2688492 w 10550769"/>
              <a:gd name="connsiteY2" fmla="*/ 273787 h 2146325"/>
              <a:gd name="connsiteX3" fmla="*/ 4289529 w 10550769"/>
              <a:gd name="connsiteY3" fmla="*/ 1076539 h 2146325"/>
              <a:gd name="connsiteX4" fmla="*/ 5931877 w 10550769"/>
              <a:gd name="connsiteY4" fmla="*/ 789602 h 2146325"/>
              <a:gd name="connsiteX5" fmla="*/ 7620000 w 10550769"/>
              <a:gd name="connsiteY5" fmla="*/ 2079141 h 2146325"/>
              <a:gd name="connsiteX6" fmla="*/ 8862646 w 10550769"/>
              <a:gd name="connsiteY6" fmla="*/ 250341 h 2146325"/>
              <a:gd name="connsiteX7" fmla="*/ 10550769 w 10550769"/>
              <a:gd name="connsiteY7" fmla="*/ 297233 h 2146325"/>
              <a:gd name="connsiteX0" fmla="*/ 0 w 10550769"/>
              <a:gd name="connsiteY0" fmla="*/ 1797787 h 2146325"/>
              <a:gd name="connsiteX1" fmla="*/ 1664677 w 10550769"/>
              <a:gd name="connsiteY1" fmla="*/ 2055695 h 2146325"/>
              <a:gd name="connsiteX2" fmla="*/ 2688492 w 10550769"/>
              <a:gd name="connsiteY2" fmla="*/ 273787 h 2146325"/>
              <a:gd name="connsiteX3" fmla="*/ 4289529 w 10550769"/>
              <a:gd name="connsiteY3" fmla="*/ 1076539 h 2146325"/>
              <a:gd name="connsiteX4" fmla="*/ 5931877 w 10550769"/>
              <a:gd name="connsiteY4" fmla="*/ 789602 h 2146325"/>
              <a:gd name="connsiteX5" fmla="*/ 7620000 w 10550769"/>
              <a:gd name="connsiteY5" fmla="*/ 2079141 h 2146325"/>
              <a:gd name="connsiteX6" fmla="*/ 8862646 w 10550769"/>
              <a:gd name="connsiteY6" fmla="*/ 250341 h 2146325"/>
              <a:gd name="connsiteX7" fmla="*/ 10550769 w 10550769"/>
              <a:gd name="connsiteY7" fmla="*/ 297233 h 2146325"/>
              <a:gd name="connsiteX0" fmla="*/ 0 w 10550769"/>
              <a:gd name="connsiteY0" fmla="*/ 1797787 h 2162107"/>
              <a:gd name="connsiteX1" fmla="*/ 1664677 w 10550769"/>
              <a:gd name="connsiteY1" fmla="*/ 2055695 h 2162107"/>
              <a:gd name="connsiteX2" fmla="*/ 2688492 w 10550769"/>
              <a:gd name="connsiteY2" fmla="*/ 273787 h 2162107"/>
              <a:gd name="connsiteX3" fmla="*/ 4289529 w 10550769"/>
              <a:gd name="connsiteY3" fmla="*/ 1076539 h 2162107"/>
              <a:gd name="connsiteX4" fmla="*/ 5931877 w 10550769"/>
              <a:gd name="connsiteY4" fmla="*/ 789602 h 2162107"/>
              <a:gd name="connsiteX5" fmla="*/ 7620000 w 10550769"/>
              <a:gd name="connsiteY5" fmla="*/ 2079141 h 2162107"/>
              <a:gd name="connsiteX6" fmla="*/ 8862646 w 10550769"/>
              <a:gd name="connsiteY6" fmla="*/ 250341 h 2162107"/>
              <a:gd name="connsiteX7" fmla="*/ 10550769 w 10550769"/>
              <a:gd name="connsiteY7" fmla="*/ 297233 h 216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0769" h="2162107">
                <a:moveTo>
                  <a:pt x="0" y="1797787"/>
                </a:moveTo>
                <a:cubicBezTo>
                  <a:pt x="625231" y="1966655"/>
                  <a:pt x="1105535" y="2346715"/>
                  <a:pt x="1664677" y="2055695"/>
                </a:cubicBezTo>
                <a:cubicBezTo>
                  <a:pt x="2223819" y="1764675"/>
                  <a:pt x="2047817" y="262809"/>
                  <a:pt x="2688492" y="273787"/>
                </a:cubicBezTo>
                <a:cubicBezTo>
                  <a:pt x="3329167" y="284765"/>
                  <a:pt x="3647365" y="1048627"/>
                  <a:pt x="4289529" y="1076539"/>
                </a:cubicBezTo>
                <a:cubicBezTo>
                  <a:pt x="4931693" y="1104451"/>
                  <a:pt x="5318742" y="680559"/>
                  <a:pt x="5931877" y="789602"/>
                </a:cubicBezTo>
                <a:cubicBezTo>
                  <a:pt x="6545012" y="898645"/>
                  <a:pt x="6913824" y="2096446"/>
                  <a:pt x="7620000" y="2079141"/>
                </a:cubicBezTo>
                <a:cubicBezTo>
                  <a:pt x="8326176" y="2061836"/>
                  <a:pt x="8185498" y="750526"/>
                  <a:pt x="8862646" y="250341"/>
                </a:cubicBezTo>
                <a:cubicBezTo>
                  <a:pt x="9539794" y="-249844"/>
                  <a:pt x="10212195" y="125294"/>
                  <a:pt x="10550769" y="297233"/>
                </a:cubicBezTo>
              </a:path>
            </a:pathLst>
          </a:custGeom>
          <a:noFill/>
          <a:ln w="38100" cap="rnd">
            <a:solidFill>
              <a:srgbClr val="A2D3BC"/>
            </a:solidFill>
          </a:ln>
          <a:effectLst>
            <a:outerShdw blurRad="177800" dir="18900000" sy="23000" kx="-1200000" algn="bl"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5" name="Oval 94">
            <a:extLst>
              <a:ext uri="{FF2B5EF4-FFF2-40B4-BE49-F238E27FC236}">
                <a16:creationId xmlns:a16="http://schemas.microsoft.com/office/drawing/2014/main" id="{F388F1F3-285D-B3AE-A6CD-AD170ED7903B}"/>
              </a:ext>
            </a:extLst>
          </p:cNvPr>
          <p:cNvSpPr/>
          <p:nvPr/>
        </p:nvSpPr>
        <p:spPr>
          <a:xfrm>
            <a:off x="2588802" y="4373110"/>
            <a:ext cx="89079" cy="89079"/>
          </a:xfrm>
          <a:prstGeom prst="ellipse">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6" name="Oval 95">
            <a:extLst>
              <a:ext uri="{FF2B5EF4-FFF2-40B4-BE49-F238E27FC236}">
                <a16:creationId xmlns:a16="http://schemas.microsoft.com/office/drawing/2014/main" id="{BBC67333-DDC7-5B76-3F0F-99608F0CB9D5}"/>
              </a:ext>
            </a:extLst>
          </p:cNvPr>
          <p:cNvSpPr/>
          <p:nvPr/>
        </p:nvSpPr>
        <p:spPr>
          <a:xfrm>
            <a:off x="3926517" y="3281211"/>
            <a:ext cx="89079" cy="89079"/>
          </a:xfrm>
          <a:prstGeom prst="ellipse">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7" name="Oval 96">
            <a:extLst>
              <a:ext uri="{FF2B5EF4-FFF2-40B4-BE49-F238E27FC236}">
                <a16:creationId xmlns:a16="http://schemas.microsoft.com/office/drawing/2014/main" id="{D3580181-4468-82B2-5EEF-4A6890DDAEF2}"/>
              </a:ext>
            </a:extLst>
          </p:cNvPr>
          <p:cNvSpPr/>
          <p:nvPr/>
        </p:nvSpPr>
        <p:spPr>
          <a:xfrm>
            <a:off x="5583040" y="3650434"/>
            <a:ext cx="89079" cy="89079"/>
          </a:xfrm>
          <a:prstGeom prst="ellipse">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8" name="Oval 97">
            <a:extLst>
              <a:ext uri="{FF2B5EF4-FFF2-40B4-BE49-F238E27FC236}">
                <a16:creationId xmlns:a16="http://schemas.microsoft.com/office/drawing/2014/main" id="{2FBDE548-77FC-277E-C173-6CF1D4BED26C}"/>
              </a:ext>
            </a:extLst>
          </p:cNvPr>
          <p:cNvSpPr/>
          <p:nvPr/>
        </p:nvSpPr>
        <p:spPr>
          <a:xfrm>
            <a:off x="7156154" y="3937591"/>
            <a:ext cx="89079" cy="89079"/>
          </a:xfrm>
          <a:prstGeom prst="ellipse">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99" name="Oval 98">
            <a:extLst>
              <a:ext uri="{FF2B5EF4-FFF2-40B4-BE49-F238E27FC236}">
                <a16:creationId xmlns:a16="http://schemas.microsoft.com/office/drawing/2014/main" id="{41C304EE-19B6-7A97-F9EB-66A18CF7A9CD}"/>
              </a:ext>
            </a:extLst>
          </p:cNvPr>
          <p:cNvSpPr/>
          <p:nvPr/>
        </p:nvSpPr>
        <p:spPr>
          <a:xfrm>
            <a:off x="9080770" y="3326669"/>
            <a:ext cx="89079" cy="89079"/>
          </a:xfrm>
          <a:prstGeom prst="ellipse">
            <a:avLst/>
          </a:prstGeom>
          <a:solidFill>
            <a:schemeClr val="tx1">
              <a:lumMod val="65000"/>
              <a:lumOff val="3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pic>
        <p:nvPicPr>
          <p:cNvPr id="71" name="Picture 70">
            <a:extLst>
              <a:ext uri="{FF2B5EF4-FFF2-40B4-BE49-F238E27FC236}">
                <a16:creationId xmlns:a16="http://schemas.microsoft.com/office/drawing/2014/main" id="{E8C448FA-B454-769B-0F31-6A43F6E722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40" b="93011" l="8780" r="89268">
                        <a14:foregroundMark x1="7317" y1="50538" x2="10244" y2="85484"/>
                        <a14:foregroundMark x1="10244" y1="85484" x2="75122" y2="93011"/>
                        <a14:foregroundMark x1="50244" y1="91398" x2="22927" y2="92473"/>
                        <a14:foregroundMark x1="22927" y1="92473" x2="8780" y2="88172"/>
                        <a14:backgroundMark x1="5854" y1="96237" x2="5854" y2="96237"/>
                        <a14:backgroundMark x1="6341" y1="95161" x2="6341" y2="95161"/>
                        <a14:backgroundMark x1="29268" y1="30645" x2="29268" y2="30645"/>
                      </a14:backgroundRemoval>
                    </a14:imgEffect>
                  </a14:imgLayer>
                </a14:imgProps>
              </a:ext>
            </a:extLst>
          </a:blip>
          <a:stretch>
            <a:fillRect/>
          </a:stretch>
        </p:blipFill>
        <p:spPr>
          <a:xfrm>
            <a:off x="10247825" y="43760"/>
            <a:ext cx="1511921" cy="1371791"/>
          </a:xfrm>
          <a:prstGeom prst="rect">
            <a:avLst/>
          </a:prstGeom>
        </p:spPr>
      </p:pic>
    </p:spTree>
    <p:extLst>
      <p:ext uri="{BB962C8B-B14F-4D97-AF65-F5344CB8AC3E}">
        <p14:creationId xmlns:p14="http://schemas.microsoft.com/office/powerpoint/2010/main" val="280323992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C316F-DDB5-169B-4709-45F5D8712AA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AD0EDFE-F55C-F0A1-97C5-F6B49119B0CA}"/>
              </a:ext>
            </a:extLst>
          </p:cNvPr>
          <p:cNvSpPr>
            <a:spLocks noGrp="1"/>
          </p:cNvSpPr>
          <p:nvPr>
            <p:ph type="body" sz="quarter" idx="10"/>
          </p:nvPr>
        </p:nvSpPr>
        <p:spPr/>
        <p:txBody>
          <a:bodyPr>
            <a:normAutofit lnSpcReduction="10000"/>
          </a:bodyPr>
          <a:lstStyle/>
          <a:p>
            <a:r>
              <a:rPr lang="en-US" dirty="0"/>
              <a:t>Setting the standard with a data-driven approach</a:t>
            </a:r>
          </a:p>
        </p:txBody>
      </p:sp>
      <p:pic>
        <p:nvPicPr>
          <p:cNvPr id="10" name="Picture 9" descr="A screen shot of a diagram&#10;&#10;AI-generated content may be incorrect.">
            <a:extLst>
              <a:ext uri="{FF2B5EF4-FFF2-40B4-BE49-F238E27FC236}">
                <a16:creationId xmlns:a16="http://schemas.microsoft.com/office/drawing/2014/main" id="{88DB65BD-1C16-4B62-F654-C6718F3A2DDA}"/>
              </a:ext>
            </a:extLst>
          </p:cNvPr>
          <p:cNvPicPr>
            <a:picLocks noChangeAspect="1"/>
          </p:cNvPicPr>
          <p:nvPr/>
        </p:nvPicPr>
        <p:blipFill>
          <a:blip r:embed="rId3"/>
          <a:stretch>
            <a:fillRect/>
          </a:stretch>
        </p:blipFill>
        <p:spPr>
          <a:xfrm>
            <a:off x="1864465" y="3599716"/>
            <a:ext cx="8336065" cy="1965201"/>
          </a:xfrm>
          <a:prstGeom prst="rect">
            <a:avLst/>
          </a:prstGeom>
        </p:spPr>
      </p:pic>
      <p:sp>
        <p:nvSpPr>
          <p:cNvPr id="3" name="TextBox 2">
            <a:extLst>
              <a:ext uri="{FF2B5EF4-FFF2-40B4-BE49-F238E27FC236}">
                <a16:creationId xmlns:a16="http://schemas.microsoft.com/office/drawing/2014/main" id="{8A4369D2-21E6-8539-EA4C-30B68A1D31C1}"/>
              </a:ext>
            </a:extLst>
          </p:cNvPr>
          <p:cNvSpPr txBox="1"/>
          <p:nvPr/>
        </p:nvSpPr>
        <p:spPr>
          <a:xfrm>
            <a:off x="571765" y="1968500"/>
            <a:ext cx="10921467" cy="163121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Arial"/>
              </a:rPr>
              <a:t>The DATA model by Interacoustics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Arial"/>
              </a:rPr>
              <a:t>a framework for care that utilizes patient-specific objective data to support clinical decision-making for intervention and follow-up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a:ea typeface="+mn-ea"/>
                <a:cs typeface="Arial"/>
              </a:rPr>
              <a:t>High-quality data stored in one centralized database</a:t>
            </a:r>
          </a:p>
        </p:txBody>
      </p:sp>
    </p:spTree>
    <p:extLst>
      <p:ext uri="{BB962C8B-B14F-4D97-AF65-F5344CB8AC3E}">
        <p14:creationId xmlns:p14="http://schemas.microsoft.com/office/powerpoint/2010/main" val="11999188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70CF8-4B2B-7A0A-5EE9-28D51070DF7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E0A649-D692-3DA0-664C-441EB2D30A6E}"/>
              </a:ext>
            </a:extLst>
          </p:cNvPr>
          <p:cNvSpPr>
            <a:spLocks noGrp="1"/>
          </p:cNvSpPr>
          <p:nvPr>
            <p:ph type="body" sz="quarter" idx="10"/>
          </p:nvPr>
        </p:nvSpPr>
        <p:spPr/>
        <p:txBody>
          <a:bodyPr>
            <a:normAutofit lnSpcReduction="10000"/>
          </a:bodyPr>
          <a:lstStyle/>
          <a:p>
            <a:r>
              <a:rPr lang="en-US" dirty="0"/>
              <a:t>Good data in equals good data out!</a:t>
            </a:r>
          </a:p>
        </p:txBody>
      </p:sp>
      <p:pic>
        <p:nvPicPr>
          <p:cNvPr id="10" name="Picture 9" descr="A screen shot of a diagram&#10;&#10;AI-generated content may be incorrect.">
            <a:extLst>
              <a:ext uri="{FF2B5EF4-FFF2-40B4-BE49-F238E27FC236}">
                <a16:creationId xmlns:a16="http://schemas.microsoft.com/office/drawing/2014/main" id="{99CED986-D4BA-A7D5-7108-B490C0CE7FB6}"/>
              </a:ext>
            </a:extLst>
          </p:cNvPr>
          <p:cNvPicPr>
            <a:picLocks noChangeAspect="1"/>
          </p:cNvPicPr>
          <p:nvPr/>
        </p:nvPicPr>
        <p:blipFill>
          <a:blip r:embed="rId2"/>
          <a:stretch>
            <a:fillRect/>
          </a:stretch>
        </p:blipFill>
        <p:spPr>
          <a:xfrm>
            <a:off x="1309642" y="3492732"/>
            <a:ext cx="8336065" cy="1965201"/>
          </a:xfrm>
          <a:prstGeom prst="rect">
            <a:avLst/>
          </a:prstGeom>
        </p:spPr>
      </p:pic>
      <p:pic>
        <p:nvPicPr>
          <p:cNvPr id="11" name="Graphic 10" descr="Filter outline">
            <a:extLst>
              <a:ext uri="{FF2B5EF4-FFF2-40B4-BE49-F238E27FC236}">
                <a16:creationId xmlns:a16="http://schemas.microsoft.com/office/drawing/2014/main" id="{5EBF480A-431F-3D94-2AF2-38D9C33F3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9717" y="2456955"/>
            <a:ext cx="1291771" cy="1291771"/>
          </a:xfrm>
          <a:prstGeom prst="rect">
            <a:avLst/>
          </a:prstGeom>
        </p:spPr>
      </p:pic>
      <p:pic>
        <p:nvPicPr>
          <p:cNvPr id="12" name="Graphic 11" descr="Filter outline">
            <a:extLst>
              <a:ext uri="{FF2B5EF4-FFF2-40B4-BE49-F238E27FC236}">
                <a16:creationId xmlns:a16="http://schemas.microsoft.com/office/drawing/2014/main" id="{0574CAEC-8026-DF54-6B53-957CE7D873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9967" y="2471910"/>
            <a:ext cx="1291771" cy="1291771"/>
          </a:xfrm>
          <a:prstGeom prst="rect">
            <a:avLst/>
          </a:prstGeom>
        </p:spPr>
      </p:pic>
      <p:pic>
        <p:nvPicPr>
          <p:cNvPr id="13" name="Graphic 12" descr="Filter outline">
            <a:extLst>
              <a:ext uri="{FF2B5EF4-FFF2-40B4-BE49-F238E27FC236}">
                <a16:creationId xmlns:a16="http://schemas.microsoft.com/office/drawing/2014/main" id="{4D30D61C-C13C-7D0A-9679-D31C744DE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90411" y="2471910"/>
            <a:ext cx="1291771" cy="1291771"/>
          </a:xfrm>
          <a:prstGeom prst="rect">
            <a:avLst/>
          </a:prstGeom>
        </p:spPr>
      </p:pic>
      <p:pic>
        <p:nvPicPr>
          <p:cNvPr id="14" name="Graphic 13" descr="Filter outline">
            <a:extLst>
              <a:ext uri="{FF2B5EF4-FFF2-40B4-BE49-F238E27FC236}">
                <a16:creationId xmlns:a16="http://schemas.microsoft.com/office/drawing/2014/main" id="{5541B5B6-2882-6653-2A94-A79A863DAC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6518" y="2456954"/>
            <a:ext cx="1291771" cy="1291771"/>
          </a:xfrm>
          <a:prstGeom prst="rect">
            <a:avLst/>
          </a:prstGeom>
        </p:spPr>
      </p:pic>
      <p:sp>
        <p:nvSpPr>
          <p:cNvPr id="15" name="TextBox 14">
            <a:extLst>
              <a:ext uri="{FF2B5EF4-FFF2-40B4-BE49-F238E27FC236}">
                <a16:creationId xmlns:a16="http://schemas.microsoft.com/office/drawing/2014/main" id="{FBD5D957-A650-CBE9-DB79-E455B4AB6B54}"/>
              </a:ext>
            </a:extLst>
          </p:cNvPr>
          <p:cNvSpPr txBox="1"/>
          <p:nvPr/>
        </p:nvSpPr>
        <p:spPr>
          <a:xfrm>
            <a:off x="1929523" y="1783525"/>
            <a:ext cx="12917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vHIT</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Calorics</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Rotational Chair</a:t>
            </a:r>
          </a:p>
        </p:txBody>
      </p:sp>
      <p:sp>
        <p:nvSpPr>
          <p:cNvPr id="16" name="TextBox 15">
            <a:extLst>
              <a:ext uri="{FF2B5EF4-FFF2-40B4-BE49-F238E27FC236}">
                <a16:creationId xmlns:a16="http://schemas.microsoft.com/office/drawing/2014/main" id="{BC2DD1B9-F65D-6043-F760-846748357549}"/>
              </a:ext>
            </a:extLst>
          </p:cNvPr>
          <p:cNvSpPr txBox="1"/>
          <p:nvPr/>
        </p:nvSpPr>
        <p:spPr>
          <a:xfrm>
            <a:off x="3803000" y="1904929"/>
            <a:ext cx="15255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VOR 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Posturography</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9F19E876-4C60-4D26-3528-969E2E56743D}"/>
              </a:ext>
            </a:extLst>
          </p:cNvPr>
          <p:cNvSpPr txBox="1"/>
          <p:nvPr/>
        </p:nvSpPr>
        <p:spPr>
          <a:xfrm>
            <a:off x="5910217" y="1875856"/>
            <a:ext cx="12917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Speed</a:t>
            </a:r>
            <a:b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Frequency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Sway</a:t>
            </a:r>
          </a:p>
        </p:txBody>
      </p:sp>
      <p:sp>
        <p:nvSpPr>
          <p:cNvPr id="18" name="TextBox 17">
            <a:extLst>
              <a:ext uri="{FF2B5EF4-FFF2-40B4-BE49-F238E27FC236}">
                <a16:creationId xmlns:a16="http://schemas.microsoft.com/office/drawing/2014/main" id="{BEF61C4F-5FF3-066C-E227-B0287E07D903}"/>
              </a:ext>
            </a:extLst>
          </p:cNvPr>
          <p:cNvSpPr txBox="1"/>
          <p:nvPr/>
        </p:nvSpPr>
        <p:spPr>
          <a:xfrm>
            <a:off x="7526518" y="1805400"/>
            <a:ext cx="15255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vHIT</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VOR function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Posturography</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6195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F39485-A11D-7B02-E1B2-BB347E472956}"/>
              </a:ext>
            </a:extLst>
          </p:cNvPr>
          <p:cNvSpPr>
            <a:spLocks noGrp="1"/>
          </p:cNvSpPr>
          <p:nvPr>
            <p:ph type="body" sz="quarter" idx="10"/>
          </p:nvPr>
        </p:nvSpPr>
        <p:spPr/>
        <p:txBody>
          <a:bodyPr lIns="0" tIns="0" rIns="0" bIns="0" anchor="t">
            <a:normAutofit lnSpcReduction="10000"/>
          </a:bodyPr>
          <a:lstStyle/>
          <a:p>
            <a:r>
              <a:rPr lang="en-US" dirty="0">
                <a:latin typeface="Arial"/>
                <a:cs typeface="Arial"/>
              </a:rPr>
              <a:t>Putting it all together...</a:t>
            </a:r>
            <a:endParaRPr lang="en-US"/>
          </a:p>
        </p:txBody>
      </p:sp>
      <p:sp>
        <p:nvSpPr>
          <p:cNvPr id="10" name="TextBox 9">
            <a:extLst>
              <a:ext uri="{FF2B5EF4-FFF2-40B4-BE49-F238E27FC236}">
                <a16:creationId xmlns:a16="http://schemas.microsoft.com/office/drawing/2014/main" id="{3F3539EF-1BD1-38EC-BAF0-9E2276EEE7B9}"/>
              </a:ext>
            </a:extLst>
          </p:cNvPr>
          <p:cNvSpPr txBox="1"/>
          <p:nvPr/>
        </p:nvSpPr>
        <p:spPr>
          <a:xfrm>
            <a:off x="839787" y="2062947"/>
            <a:ext cx="838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Successful use of the DATA model requires:</a:t>
            </a:r>
          </a:p>
        </p:txBody>
      </p:sp>
      <p:sp>
        <p:nvSpPr>
          <p:cNvPr id="11" name="TextBox 10">
            <a:extLst>
              <a:ext uri="{FF2B5EF4-FFF2-40B4-BE49-F238E27FC236}">
                <a16:creationId xmlns:a16="http://schemas.microsoft.com/office/drawing/2014/main" id="{EF19FAFD-0205-4B59-013B-4F4B52E00FC6}"/>
              </a:ext>
            </a:extLst>
          </p:cNvPr>
          <p:cNvSpPr txBox="1"/>
          <p:nvPr/>
        </p:nvSpPr>
        <p:spPr>
          <a:xfrm>
            <a:off x="1715368" y="2703861"/>
            <a:ext cx="7430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Knowledgeable and skilled professionals with strong clinical judgment</a:t>
            </a:r>
          </a:p>
        </p:txBody>
      </p:sp>
      <p:sp>
        <p:nvSpPr>
          <p:cNvPr id="12" name="TextBox 11">
            <a:extLst>
              <a:ext uri="{FF2B5EF4-FFF2-40B4-BE49-F238E27FC236}">
                <a16:creationId xmlns:a16="http://schemas.microsoft.com/office/drawing/2014/main" id="{48A7F679-13E1-B85B-6146-F2334B02C96A}"/>
              </a:ext>
            </a:extLst>
          </p:cNvPr>
          <p:cNvSpPr txBox="1"/>
          <p:nvPr/>
        </p:nvSpPr>
        <p:spPr>
          <a:xfrm>
            <a:off x="1791567" y="3499259"/>
            <a:ext cx="73540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Comprehensive diagnostic, assessment and training tools</a:t>
            </a:r>
          </a:p>
        </p:txBody>
      </p:sp>
      <p:sp>
        <p:nvSpPr>
          <p:cNvPr id="13" name="TextBox 12">
            <a:extLst>
              <a:ext uri="{FF2B5EF4-FFF2-40B4-BE49-F238E27FC236}">
                <a16:creationId xmlns:a16="http://schemas.microsoft.com/office/drawing/2014/main" id="{72E6C1C6-E6D3-B5EC-32E5-5A6041231843}"/>
              </a:ext>
            </a:extLst>
          </p:cNvPr>
          <p:cNvSpPr txBox="1"/>
          <p:nvPr/>
        </p:nvSpPr>
        <p:spPr>
          <a:xfrm>
            <a:off x="1796455" y="4300743"/>
            <a:ext cx="74302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Precise and objective data in all steps to guide clinical decision making</a:t>
            </a:r>
          </a:p>
        </p:txBody>
      </p:sp>
      <p:pic>
        <p:nvPicPr>
          <p:cNvPr id="14" name="Graphic 13" descr="Badge 1 with solid fill">
            <a:extLst>
              <a:ext uri="{FF2B5EF4-FFF2-40B4-BE49-F238E27FC236}">
                <a16:creationId xmlns:a16="http://schemas.microsoft.com/office/drawing/2014/main" id="{EC1EE0A7-9819-DFDE-3FE7-B3F33E118C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2724" y="2531119"/>
            <a:ext cx="702644" cy="702644"/>
          </a:xfrm>
          <a:prstGeom prst="rect">
            <a:avLst/>
          </a:prstGeom>
        </p:spPr>
      </p:pic>
      <p:pic>
        <p:nvPicPr>
          <p:cNvPr id="15" name="Graphic 14" descr="Badge with solid fill">
            <a:extLst>
              <a:ext uri="{FF2B5EF4-FFF2-40B4-BE49-F238E27FC236}">
                <a16:creationId xmlns:a16="http://schemas.microsoft.com/office/drawing/2014/main" id="{C9F73FA2-324B-29C3-5E44-BE6A493693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2724" y="3332603"/>
            <a:ext cx="702644" cy="702644"/>
          </a:xfrm>
          <a:prstGeom prst="rect">
            <a:avLst/>
          </a:prstGeom>
        </p:spPr>
      </p:pic>
      <p:pic>
        <p:nvPicPr>
          <p:cNvPr id="19" name="Graphic 18" descr="Badge 3 with solid fill">
            <a:extLst>
              <a:ext uri="{FF2B5EF4-FFF2-40B4-BE49-F238E27FC236}">
                <a16:creationId xmlns:a16="http://schemas.microsoft.com/office/drawing/2014/main" id="{FC4811C5-79E7-7127-C079-713AD05752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0260" y="4134087"/>
            <a:ext cx="702644" cy="702644"/>
          </a:xfrm>
          <a:prstGeom prst="rect">
            <a:avLst/>
          </a:prstGeom>
        </p:spPr>
      </p:pic>
    </p:spTree>
    <p:extLst>
      <p:ext uri="{BB962C8B-B14F-4D97-AF65-F5344CB8AC3E}">
        <p14:creationId xmlns:p14="http://schemas.microsoft.com/office/powerpoint/2010/main" val="5189384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0FD874-C0DC-3AA9-0E4A-E14C570CA3CE}"/>
              </a:ext>
            </a:extLst>
          </p:cNvPr>
          <p:cNvSpPr>
            <a:spLocks noGrp="1"/>
          </p:cNvSpPr>
          <p:nvPr>
            <p:ph type="body" sz="quarter" idx="10"/>
          </p:nvPr>
        </p:nvSpPr>
        <p:spPr/>
        <p:txBody>
          <a:bodyPr lIns="0" tIns="0" rIns="0" bIns="0" anchor="t">
            <a:normAutofit lnSpcReduction="10000"/>
          </a:bodyPr>
          <a:lstStyle/>
          <a:p>
            <a:r>
              <a:rPr lang="en-US" dirty="0">
                <a:latin typeface="Arial"/>
                <a:cs typeface="Arial"/>
              </a:rPr>
              <a:t>An evolving framework...</a:t>
            </a:r>
            <a:endParaRPr lang="en-US" dirty="0"/>
          </a:p>
        </p:txBody>
      </p:sp>
      <p:sp>
        <p:nvSpPr>
          <p:cNvPr id="5" name="TextBox 7">
            <a:extLst>
              <a:ext uri="{FF2B5EF4-FFF2-40B4-BE49-F238E27FC236}">
                <a16:creationId xmlns:a16="http://schemas.microsoft.com/office/drawing/2014/main" id="{5F3C3C14-7B4F-0645-BAE6-6D2E3A7C0B90}"/>
              </a:ext>
            </a:extLst>
          </p:cNvPr>
          <p:cNvSpPr txBox="1"/>
          <p:nvPr/>
        </p:nvSpPr>
        <p:spPr>
          <a:xfrm>
            <a:off x="834567" y="1853339"/>
            <a:ext cx="10134600" cy="830997"/>
          </a:xfrm>
          <a:prstGeom prst="rect">
            <a:avLst/>
          </a:prstGeom>
          <a:noFill/>
        </p:spPr>
        <p:txBody>
          <a:bodyPr wrap="square" lIns="91440" tIns="45720" rIns="91440" bIns="45720" rtlCol="0" anchor="t">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rial"/>
                <a:ea typeface="+mn-ea"/>
                <a:cs typeface="Arial"/>
              </a:rPr>
              <a:t>As our products expand, machine learning models are continuously integrated and refined through ongoing research. While we don’t yet include every component of the model across all markets, this framework can be used as a foundational guide to support the patient journey.</a:t>
            </a:r>
          </a:p>
        </p:txBody>
      </p:sp>
      <p:pic>
        <p:nvPicPr>
          <p:cNvPr id="7" name="Picture 6" descr="A diagram of a training process&#10;&#10;AI-generated content may be incorrect.">
            <a:extLst>
              <a:ext uri="{FF2B5EF4-FFF2-40B4-BE49-F238E27FC236}">
                <a16:creationId xmlns:a16="http://schemas.microsoft.com/office/drawing/2014/main" id="{EEEB793B-12A9-59B6-CDD4-01D07048D709}"/>
              </a:ext>
            </a:extLst>
          </p:cNvPr>
          <p:cNvPicPr>
            <a:picLocks noChangeAspect="1"/>
          </p:cNvPicPr>
          <p:nvPr/>
        </p:nvPicPr>
        <p:blipFill>
          <a:blip r:embed="rId2"/>
          <a:stretch>
            <a:fillRect/>
          </a:stretch>
        </p:blipFill>
        <p:spPr>
          <a:xfrm>
            <a:off x="1449488" y="3077377"/>
            <a:ext cx="8664072" cy="2426410"/>
          </a:xfrm>
          <a:prstGeom prst="rect">
            <a:avLst/>
          </a:prstGeom>
        </p:spPr>
      </p:pic>
    </p:spTree>
    <p:extLst>
      <p:ext uri="{BB962C8B-B14F-4D97-AF65-F5344CB8AC3E}">
        <p14:creationId xmlns:p14="http://schemas.microsoft.com/office/powerpoint/2010/main" val="1453547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B5A1A-DE83-9764-DB96-62FB8C78F416}"/>
              </a:ext>
            </a:extLst>
          </p:cNvPr>
          <p:cNvSpPr>
            <a:spLocks noGrp="1"/>
          </p:cNvSpPr>
          <p:nvPr>
            <p:ph type="body" sz="quarter" idx="10"/>
          </p:nvPr>
        </p:nvSpPr>
        <p:spPr>
          <a:xfrm>
            <a:off x="2971800" y="190382"/>
            <a:ext cx="9067800" cy="412562"/>
          </a:xfrm>
          <a:solidFill>
            <a:schemeClr val="bg1">
              <a:lumMod val="75000"/>
            </a:schemeClr>
          </a:solidFill>
        </p:spPr>
        <p:txBody>
          <a:bodyPr>
            <a:normAutofit lnSpcReduction="10000"/>
          </a:bodyPr>
          <a:lstStyle/>
          <a:p>
            <a:r>
              <a:rPr lang="en-US" b="1" dirty="0"/>
              <a:t>ENT typical case example – vestibular neuritis</a:t>
            </a:r>
          </a:p>
        </p:txBody>
      </p:sp>
      <p:pic>
        <p:nvPicPr>
          <p:cNvPr id="5" name="Picture 4" descr="A screen shot of a diagram&#10;&#10;AI-generated content may be incorrect.">
            <a:extLst>
              <a:ext uri="{FF2B5EF4-FFF2-40B4-BE49-F238E27FC236}">
                <a16:creationId xmlns:a16="http://schemas.microsoft.com/office/drawing/2014/main" id="{2C430DE0-FB0C-C697-0CFA-43D619960D6B}"/>
              </a:ext>
            </a:extLst>
          </p:cNvPr>
          <p:cNvPicPr>
            <a:picLocks noChangeAspect="1"/>
          </p:cNvPicPr>
          <p:nvPr/>
        </p:nvPicPr>
        <p:blipFill>
          <a:blip r:embed="rId3"/>
          <a:stretch>
            <a:fillRect/>
          </a:stretch>
        </p:blipFill>
        <p:spPr>
          <a:xfrm>
            <a:off x="609600" y="462413"/>
            <a:ext cx="10666527" cy="2514600"/>
          </a:xfrm>
          <a:prstGeom prst="rect">
            <a:avLst/>
          </a:prstGeom>
        </p:spPr>
      </p:pic>
      <p:pic>
        <p:nvPicPr>
          <p:cNvPr id="4102" name="Picture 6">
            <a:extLst>
              <a:ext uri="{FF2B5EF4-FFF2-40B4-BE49-F238E27FC236}">
                <a16:creationId xmlns:a16="http://schemas.microsoft.com/office/drawing/2014/main" id="{38D22FBE-1185-803C-A403-A8BED6D00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71073" y="2863360"/>
            <a:ext cx="1263131" cy="842087"/>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a:extLst>
              <a:ext uri="{FF2B5EF4-FFF2-40B4-BE49-F238E27FC236}">
                <a16:creationId xmlns:a16="http://schemas.microsoft.com/office/drawing/2014/main" id="{2AB3EAE0-382F-351F-22FE-80E8CCBB82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58092" y="3724753"/>
            <a:ext cx="1263131" cy="599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0EC0DA93-0246-66C5-B269-BBDB09B5C2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325312" y="3295819"/>
            <a:ext cx="960081" cy="4987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BA657C9-AABF-CEC0-8AE9-8BF2D3DC0C2D}"/>
              </a:ext>
            </a:extLst>
          </p:cNvPr>
          <p:cNvSpPr txBox="1"/>
          <p:nvPr/>
        </p:nvSpPr>
        <p:spPr>
          <a:xfrm>
            <a:off x="1142999" y="4613584"/>
            <a:ext cx="2207805"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Unilateral hypofunction on </a:t>
            </a:r>
            <a:r>
              <a:rPr lang="en-US" sz="1600" dirty="0" err="1">
                <a:latin typeface="Arial" panose="020B0604020202020204" pitchFamily="34" charset="0"/>
                <a:cs typeface="Arial" panose="020B0604020202020204" pitchFamily="34" charset="0"/>
              </a:rPr>
              <a:t>vHIT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calorics</a:t>
            </a:r>
            <a:r>
              <a:rPr lang="en-US" sz="1600" dirty="0">
                <a:latin typeface="Arial" panose="020B0604020202020204" pitchFamily="34" charset="0"/>
                <a:cs typeface="Arial" panose="020B0604020202020204" pitchFamily="34" charset="0"/>
              </a:rPr>
              <a:t>, VEMP</a:t>
            </a:r>
          </a:p>
        </p:txBody>
      </p:sp>
      <p:sp>
        <p:nvSpPr>
          <p:cNvPr id="10" name="Rectangle: Rounded Corners 9">
            <a:extLst>
              <a:ext uri="{FF2B5EF4-FFF2-40B4-BE49-F238E27FC236}">
                <a16:creationId xmlns:a16="http://schemas.microsoft.com/office/drawing/2014/main" id="{15872F4A-7319-D0E2-315E-FC8412AA2854}"/>
              </a:ext>
            </a:extLst>
          </p:cNvPr>
          <p:cNvSpPr/>
          <p:nvPr/>
        </p:nvSpPr>
        <p:spPr>
          <a:xfrm>
            <a:off x="1143000" y="2795369"/>
            <a:ext cx="2209799" cy="3022453"/>
          </a:xfrm>
          <a:prstGeom prst="roundRect">
            <a:avLst/>
          </a:prstGeom>
          <a:noFill/>
          <a:ln w="38100">
            <a:solidFill>
              <a:srgbClr val="3C66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75DC356-7A1F-756A-6578-5FF80A26CF04}"/>
              </a:ext>
            </a:extLst>
          </p:cNvPr>
          <p:cNvSpPr/>
          <p:nvPr/>
        </p:nvSpPr>
        <p:spPr>
          <a:xfrm>
            <a:off x="3619488" y="2801842"/>
            <a:ext cx="2209799" cy="3022453"/>
          </a:xfrm>
          <a:prstGeom prst="roundRect">
            <a:avLst/>
          </a:prstGeom>
          <a:noFill/>
          <a:ln w="38100">
            <a:solidFill>
              <a:srgbClr val="3C66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F8B7AA3-05F2-D4F2-4E3B-C9F9A8384259}"/>
              </a:ext>
            </a:extLst>
          </p:cNvPr>
          <p:cNvSpPr/>
          <p:nvPr/>
        </p:nvSpPr>
        <p:spPr>
          <a:xfrm>
            <a:off x="6095976" y="2795368"/>
            <a:ext cx="2209799" cy="3022453"/>
          </a:xfrm>
          <a:prstGeom prst="roundRect">
            <a:avLst/>
          </a:prstGeom>
          <a:noFill/>
          <a:ln w="38100">
            <a:solidFill>
              <a:srgbClr val="3C66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E5CF64BF-7D4C-B223-76FC-3BAEE6FC4987}"/>
              </a:ext>
            </a:extLst>
          </p:cNvPr>
          <p:cNvSpPr/>
          <p:nvPr/>
        </p:nvSpPr>
        <p:spPr>
          <a:xfrm>
            <a:off x="8574458" y="2801842"/>
            <a:ext cx="2209799" cy="3022453"/>
          </a:xfrm>
          <a:prstGeom prst="roundRect">
            <a:avLst/>
          </a:prstGeom>
          <a:noFill/>
          <a:ln w="38100">
            <a:solidFill>
              <a:srgbClr val="3C66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A clinician is performing head impulses on the patient in the LARP plane.">
            <a:extLst>
              <a:ext uri="{FF2B5EF4-FFF2-40B4-BE49-F238E27FC236}">
                <a16:creationId xmlns:a16="http://schemas.microsoft.com/office/drawing/2014/main" id="{5D19F124-16E7-2A3C-9D4F-D105E1B484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715" y="2977013"/>
            <a:ext cx="757470" cy="117117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CB90E31-FD92-DA7D-842B-3ECBE01FBE85}"/>
              </a:ext>
            </a:extLst>
          </p:cNvPr>
          <p:cNvSpPr txBox="1"/>
          <p:nvPr/>
        </p:nvSpPr>
        <p:spPr>
          <a:xfrm>
            <a:off x="3675633" y="4607004"/>
            <a:ext cx="2097507" cy="1077218"/>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Impaired VOR horizontal and LARP planes</a:t>
            </a:r>
          </a:p>
          <a:p>
            <a:pPr algn="ctr"/>
            <a:r>
              <a:rPr lang="en-US" sz="1600" dirty="0">
                <a:latin typeface="Arial" panose="020B0604020202020204" pitchFamily="34" charset="0"/>
                <a:cs typeface="Arial" panose="020B0604020202020204" pitchFamily="34" charset="0"/>
              </a:rPr>
              <a:t>SOT – </a:t>
            </a:r>
            <a:r>
              <a:rPr lang="en-US" sz="1600" dirty="0" err="1">
                <a:latin typeface="Arial" panose="020B0604020202020204" pitchFamily="34" charset="0"/>
                <a:cs typeface="Arial" panose="020B0604020202020204" pitchFamily="34" charset="0"/>
              </a:rPr>
              <a:t>vestib</a:t>
            </a:r>
            <a:r>
              <a:rPr lang="en-US" sz="1600" dirty="0">
                <a:latin typeface="Arial" panose="020B0604020202020204" pitchFamily="34" charset="0"/>
                <a:cs typeface="Arial" panose="020B0604020202020204" pitchFamily="34" charset="0"/>
              </a:rPr>
              <a:t> pattern</a:t>
            </a:r>
          </a:p>
        </p:txBody>
      </p:sp>
      <p:pic>
        <p:nvPicPr>
          <p:cNvPr id="4108" name="Picture 12" descr="MotionVR">
            <a:extLst>
              <a:ext uri="{FF2B5EF4-FFF2-40B4-BE49-F238E27FC236}">
                <a16:creationId xmlns:a16="http://schemas.microsoft.com/office/drawing/2014/main" id="{52A8E6E6-ED23-5DEA-A7BE-A1E0018A90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4022" y="3108514"/>
            <a:ext cx="986718" cy="11711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E0C55D22-EAE0-B73F-2016-DAF410CD5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63958" y="2882666"/>
            <a:ext cx="1263131" cy="8420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A clinician is performing head impulses on the patient in the LARP plane.">
            <a:extLst>
              <a:ext uri="{FF2B5EF4-FFF2-40B4-BE49-F238E27FC236}">
                <a16:creationId xmlns:a16="http://schemas.microsoft.com/office/drawing/2014/main" id="{6EF69DA7-D8F8-A64C-E365-3EFBD118A3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0226" y="2977013"/>
            <a:ext cx="757470" cy="11711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MotionVR">
            <a:extLst>
              <a:ext uri="{FF2B5EF4-FFF2-40B4-BE49-F238E27FC236}">
                <a16:creationId xmlns:a16="http://schemas.microsoft.com/office/drawing/2014/main" id="{C8058360-54A5-72D6-34C7-A0F092589E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99621" y="3694103"/>
            <a:ext cx="757470" cy="89907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777896E-1DC9-0D25-C66F-D059E93BF551}"/>
              </a:ext>
            </a:extLst>
          </p:cNvPr>
          <p:cNvSpPr txBox="1"/>
          <p:nvPr/>
        </p:nvSpPr>
        <p:spPr>
          <a:xfrm>
            <a:off x="6137077" y="4607004"/>
            <a:ext cx="2097507" cy="1107996"/>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Virtualis</a:t>
            </a:r>
            <a:r>
              <a:rPr lang="en-US" sz="1600" dirty="0">
                <a:latin typeface="Arial" panose="020B0604020202020204" pitchFamily="34" charset="0"/>
                <a:cs typeface="Arial" panose="020B0604020202020204" pitchFamily="34" charset="0"/>
              </a:rPr>
              <a:t> target tracking – right horizontal and LARP planes</a:t>
            </a:r>
          </a:p>
        </p:txBody>
      </p:sp>
      <p:pic>
        <p:nvPicPr>
          <p:cNvPr id="4110" name="Picture 14">
            <a:extLst>
              <a:ext uri="{FF2B5EF4-FFF2-40B4-BE49-F238E27FC236}">
                <a16:creationId xmlns:a16="http://schemas.microsoft.com/office/drawing/2014/main" id="{4A7FB415-8E17-F993-53CE-A5DB7218C8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1266" y="2831989"/>
            <a:ext cx="994509" cy="149176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1AA3EB3-13C2-913B-228E-7FB94C31146E}"/>
              </a:ext>
            </a:extLst>
          </p:cNvPr>
          <p:cNvSpPr txBox="1"/>
          <p:nvPr/>
        </p:nvSpPr>
        <p:spPr>
          <a:xfrm>
            <a:off x="8630603" y="4613584"/>
            <a:ext cx="2097507" cy="1077218"/>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vHIT</a:t>
            </a:r>
            <a:r>
              <a:rPr lang="en-US" sz="1600" dirty="0">
                <a:latin typeface="Arial" panose="020B0604020202020204" pitchFamily="34" charset="0"/>
                <a:cs typeface="Arial" panose="020B0604020202020204" pitchFamily="34" charset="0"/>
              </a:rPr>
              <a:t> showed improvement</a:t>
            </a:r>
          </a:p>
          <a:p>
            <a:pPr algn="ctr"/>
            <a:r>
              <a:rPr lang="en-US" sz="1600" dirty="0">
                <a:latin typeface="Arial" panose="020B0604020202020204" pitchFamily="34" charset="0"/>
                <a:cs typeface="Arial" panose="020B0604020202020204" pitchFamily="34" charset="0"/>
              </a:rPr>
              <a:t>VOR and SOT back to normal</a:t>
            </a:r>
          </a:p>
        </p:txBody>
      </p:sp>
      <p:pic>
        <p:nvPicPr>
          <p:cNvPr id="4114" name="Picture 18" descr="A blue device with holes on it&#10;&#10;AI-generated content may be incorrect.">
            <a:extLst>
              <a:ext uri="{FF2B5EF4-FFF2-40B4-BE49-F238E27FC236}">
                <a16:creationId xmlns:a16="http://schemas.microsoft.com/office/drawing/2014/main" id="{D9EE286D-D30F-3823-270B-9AE0BCEB87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6056" y="3187454"/>
            <a:ext cx="1519947" cy="1013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72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6"/>
                                        </p:tgtEl>
                                        <p:attrNameLst>
                                          <p:attrName>style.visibility</p:attrName>
                                        </p:attrNameLst>
                                      </p:cBhvr>
                                      <p:to>
                                        <p:strVal val="visible"/>
                                      </p:to>
                                    </p:set>
                                    <p:anim calcmode="lin" valueType="num">
                                      <p:cBhvr additive="base">
                                        <p:cTn id="11" dur="500" fill="hold"/>
                                        <p:tgtEl>
                                          <p:spTgt spid="4106"/>
                                        </p:tgtEl>
                                        <p:attrNameLst>
                                          <p:attrName>ppt_x</p:attrName>
                                        </p:attrNameLst>
                                      </p:cBhvr>
                                      <p:tavLst>
                                        <p:tav tm="0">
                                          <p:val>
                                            <p:strVal val="#ppt_x"/>
                                          </p:val>
                                        </p:tav>
                                        <p:tav tm="100000">
                                          <p:val>
                                            <p:strVal val="#ppt_x"/>
                                          </p:val>
                                        </p:tav>
                                      </p:tavLst>
                                    </p:anim>
                                    <p:anim calcmode="lin" valueType="num">
                                      <p:cBhvr additive="base">
                                        <p:cTn id="12" dur="500" fill="hold"/>
                                        <p:tgtEl>
                                          <p:spTgt spid="410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08"/>
                                        </p:tgtEl>
                                        <p:attrNameLst>
                                          <p:attrName>style.visibility</p:attrName>
                                        </p:attrNameLst>
                                      </p:cBhvr>
                                      <p:to>
                                        <p:strVal val="visible"/>
                                      </p:to>
                                    </p:set>
                                    <p:anim calcmode="lin" valueType="num">
                                      <p:cBhvr additive="base">
                                        <p:cTn id="15" dur="500" fill="hold"/>
                                        <p:tgtEl>
                                          <p:spTgt spid="4108"/>
                                        </p:tgtEl>
                                        <p:attrNameLst>
                                          <p:attrName>ppt_x</p:attrName>
                                        </p:attrNameLst>
                                      </p:cBhvr>
                                      <p:tavLst>
                                        <p:tav tm="0">
                                          <p:val>
                                            <p:strVal val="#ppt_x"/>
                                          </p:val>
                                        </p:tav>
                                        <p:tav tm="100000">
                                          <p:val>
                                            <p:strVal val="#ppt_x"/>
                                          </p:val>
                                        </p:tav>
                                      </p:tavLst>
                                    </p:anim>
                                    <p:anim calcmode="lin" valueType="num">
                                      <p:cBhvr additive="base">
                                        <p:cTn id="16" dur="500" fill="hold"/>
                                        <p:tgtEl>
                                          <p:spTgt spid="4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114"/>
                                        </p:tgtEl>
                                        <p:attrNameLst>
                                          <p:attrName>style.visibility</p:attrName>
                                        </p:attrNameLst>
                                      </p:cBhvr>
                                      <p:to>
                                        <p:strVal val="visible"/>
                                      </p:to>
                                    </p:set>
                                    <p:anim calcmode="lin" valueType="num">
                                      <p:cBhvr additive="base">
                                        <p:cTn id="29" dur="500" fill="hold"/>
                                        <p:tgtEl>
                                          <p:spTgt spid="4114"/>
                                        </p:tgtEl>
                                        <p:attrNameLst>
                                          <p:attrName>ppt_x</p:attrName>
                                        </p:attrNameLst>
                                      </p:cBhvr>
                                      <p:tavLst>
                                        <p:tav tm="0">
                                          <p:val>
                                            <p:strVal val="#ppt_x"/>
                                          </p:val>
                                        </p:tav>
                                        <p:tav tm="100000">
                                          <p:val>
                                            <p:strVal val="#ppt_x"/>
                                          </p:val>
                                        </p:tav>
                                      </p:tavLst>
                                    </p:anim>
                                    <p:anim calcmode="lin" valueType="num">
                                      <p:cBhvr additive="base">
                                        <p:cTn id="30" dur="500" fill="hold"/>
                                        <p:tgtEl>
                                          <p:spTgt spid="41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110"/>
                                        </p:tgtEl>
                                        <p:attrNameLst>
                                          <p:attrName>style.visibility</p:attrName>
                                        </p:attrNameLst>
                                      </p:cBhvr>
                                      <p:to>
                                        <p:strVal val="visible"/>
                                      </p:to>
                                    </p:set>
                                    <p:anim calcmode="lin" valueType="num">
                                      <p:cBhvr additive="base">
                                        <p:cTn id="33" dur="500" fill="hold"/>
                                        <p:tgtEl>
                                          <p:spTgt spid="4110"/>
                                        </p:tgtEl>
                                        <p:attrNameLst>
                                          <p:attrName>ppt_x</p:attrName>
                                        </p:attrNameLst>
                                      </p:cBhvr>
                                      <p:tavLst>
                                        <p:tav tm="0">
                                          <p:val>
                                            <p:strVal val="#ppt_x"/>
                                          </p:val>
                                        </p:tav>
                                        <p:tav tm="100000">
                                          <p:val>
                                            <p:strVal val="#ppt_x"/>
                                          </p:val>
                                        </p:tav>
                                      </p:tavLst>
                                    </p:anim>
                                    <p:anim calcmode="lin" valueType="num">
                                      <p:cBhvr additive="base">
                                        <p:cTn id="34" dur="500" fill="hold"/>
                                        <p:tgtEl>
                                          <p:spTgt spid="41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additive="base">
                                        <p:cTn id="59" dur="500" fill="hold"/>
                                        <p:tgtEl>
                                          <p:spTgt spid="13"/>
                                        </p:tgtEl>
                                        <p:attrNameLst>
                                          <p:attrName>ppt_x</p:attrName>
                                        </p:attrNameLst>
                                      </p:cBhvr>
                                      <p:tavLst>
                                        <p:tav tm="0">
                                          <p:val>
                                            <p:strVal val="#ppt_x"/>
                                          </p:val>
                                        </p:tav>
                                        <p:tav tm="100000">
                                          <p:val>
                                            <p:strVal val="#ppt_x"/>
                                          </p:val>
                                        </p:tav>
                                      </p:tavLst>
                                    </p:anim>
                                    <p:anim calcmode="lin" valueType="num">
                                      <p:cBhvr additive="base">
                                        <p:cTn id="6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A77447-8C48-E93E-887B-5DC50BFD0513}"/>
              </a:ext>
            </a:extLst>
          </p:cNvPr>
          <p:cNvSpPr>
            <a:spLocks noGrp="1"/>
          </p:cNvSpPr>
          <p:nvPr>
            <p:ph type="body" sz="quarter" idx="4294967295"/>
          </p:nvPr>
        </p:nvSpPr>
        <p:spPr>
          <a:xfrm>
            <a:off x="839788" y="3861048"/>
            <a:ext cx="10666412" cy="1656184"/>
          </a:xfrm>
        </p:spPr>
        <p:txBody>
          <a:bodyPr/>
          <a:lstStyle/>
          <a:p>
            <a:r>
              <a:rPr lang="en-US" i="1" dirty="0"/>
              <a:t>Suggestions, questions and prompts for an effective sales conversation</a:t>
            </a:r>
          </a:p>
        </p:txBody>
      </p:sp>
      <p:sp>
        <p:nvSpPr>
          <p:cNvPr id="2" name="Text Placeholder 1">
            <a:extLst>
              <a:ext uri="{FF2B5EF4-FFF2-40B4-BE49-F238E27FC236}">
                <a16:creationId xmlns:a16="http://schemas.microsoft.com/office/drawing/2014/main" id="{298A0706-E7F5-85D9-59F5-7C618B5A0F16}"/>
              </a:ext>
            </a:extLst>
          </p:cNvPr>
          <p:cNvSpPr>
            <a:spLocks noGrp="1"/>
          </p:cNvSpPr>
          <p:nvPr>
            <p:ph type="body" sz="quarter" idx="10"/>
          </p:nvPr>
        </p:nvSpPr>
        <p:spPr>
          <a:xfrm>
            <a:off x="858838" y="2057400"/>
            <a:ext cx="10397404" cy="2010800"/>
          </a:xfrm>
        </p:spPr>
        <p:txBody>
          <a:bodyPr/>
          <a:lstStyle/>
          <a:p>
            <a:r>
              <a:rPr lang="en-US" sz="5400" dirty="0"/>
              <a:t>Starting the</a:t>
            </a:r>
            <a:r>
              <a:rPr lang="en-US" sz="5400" dirty="0">
                <a:solidFill>
                  <a:srgbClr val="77C8A7"/>
                </a:solidFill>
              </a:rPr>
              <a:t> DATA </a:t>
            </a:r>
            <a:r>
              <a:rPr lang="en-US" sz="5400" dirty="0"/>
              <a:t>conversation with an Audiologist or ENT</a:t>
            </a:r>
          </a:p>
        </p:txBody>
      </p:sp>
    </p:spTree>
    <p:extLst>
      <p:ext uri="{BB962C8B-B14F-4D97-AF65-F5344CB8AC3E}">
        <p14:creationId xmlns:p14="http://schemas.microsoft.com/office/powerpoint/2010/main" val="591927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BC90067-81A4-09A3-CAC6-D195595E49C7}"/>
              </a:ext>
            </a:extLst>
          </p:cNvPr>
          <p:cNvSpPr/>
          <p:nvPr/>
        </p:nvSpPr>
        <p:spPr>
          <a:xfrm>
            <a:off x="4958111" y="3708553"/>
            <a:ext cx="6693790" cy="2073625"/>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C67EC965-CFAE-A108-317B-4665AC7A464A}"/>
              </a:ext>
            </a:extLst>
          </p:cNvPr>
          <p:cNvSpPr>
            <a:spLocks noGrp="1"/>
          </p:cNvSpPr>
          <p:nvPr>
            <p:ph type="body" sz="quarter" idx="10"/>
          </p:nvPr>
        </p:nvSpPr>
        <p:spPr/>
        <p:txBody>
          <a:bodyPr>
            <a:normAutofit lnSpcReduction="10000"/>
          </a:bodyPr>
          <a:lstStyle/>
          <a:p>
            <a:pPr fontAlgn="base"/>
            <a:r>
              <a:rPr lang="en-US" b="1" u="sng" dirty="0"/>
              <a:t>Diagnostic:</a:t>
            </a:r>
            <a:r>
              <a:rPr lang="en-US" b="1" dirty="0"/>
              <a:t> </a:t>
            </a:r>
            <a:r>
              <a:rPr lang="en-US" sz="1800" dirty="0"/>
              <a:t>(RC with VNG, </a:t>
            </a:r>
            <a:r>
              <a:rPr lang="en-US" sz="1800" dirty="0" err="1"/>
              <a:t>vHIT</a:t>
            </a:r>
            <a:r>
              <a:rPr lang="en-US" sz="1800" dirty="0"/>
              <a:t>, VORTEQ diagnostic, Caloric, VEMPs) </a:t>
            </a:r>
            <a:endParaRPr lang="en-US" dirty="0"/>
          </a:p>
        </p:txBody>
      </p:sp>
      <p:sp>
        <p:nvSpPr>
          <p:cNvPr id="5" name="Rectangle 4">
            <a:extLst>
              <a:ext uri="{FF2B5EF4-FFF2-40B4-BE49-F238E27FC236}">
                <a16:creationId xmlns:a16="http://schemas.microsoft.com/office/drawing/2014/main" id="{C53DCED7-A6E0-96C4-D3E3-3758A039566A}"/>
              </a:ext>
            </a:extLst>
          </p:cNvPr>
          <p:cNvSpPr/>
          <p:nvPr/>
        </p:nvSpPr>
        <p:spPr>
          <a:xfrm>
            <a:off x="1610362" y="2286000"/>
            <a:ext cx="3048000" cy="1066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Define Patient Population</a:t>
            </a:r>
          </a:p>
        </p:txBody>
      </p:sp>
      <p:sp>
        <p:nvSpPr>
          <p:cNvPr id="6" name="Rectangle 5">
            <a:extLst>
              <a:ext uri="{FF2B5EF4-FFF2-40B4-BE49-F238E27FC236}">
                <a16:creationId xmlns:a16="http://schemas.microsoft.com/office/drawing/2014/main" id="{84B68977-0E28-44D6-2D17-3ACEC191CE7D}"/>
              </a:ext>
            </a:extLst>
          </p:cNvPr>
          <p:cNvSpPr/>
          <p:nvPr/>
        </p:nvSpPr>
        <p:spPr>
          <a:xfrm>
            <a:off x="1610362" y="3733800"/>
            <a:ext cx="3048000" cy="1066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Patient Diagnostics/ Equipment</a:t>
            </a:r>
          </a:p>
        </p:txBody>
      </p:sp>
      <p:sp>
        <p:nvSpPr>
          <p:cNvPr id="7" name="TextBox 6">
            <a:extLst>
              <a:ext uri="{FF2B5EF4-FFF2-40B4-BE49-F238E27FC236}">
                <a16:creationId xmlns:a16="http://schemas.microsoft.com/office/drawing/2014/main" id="{C74FBC5F-601D-1F0D-C7B5-E085936452EE}"/>
              </a:ext>
            </a:extLst>
          </p:cNvPr>
          <p:cNvSpPr txBox="1"/>
          <p:nvPr/>
        </p:nvSpPr>
        <p:spPr>
          <a:xfrm rot="16200000">
            <a:off x="410600" y="2560347"/>
            <a:ext cx="146753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Identify needs</a:t>
            </a:r>
          </a:p>
        </p:txBody>
      </p:sp>
      <p:sp>
        <p:nvSpPr>
          <p:cNvPr id="8" name="TextBox 7">
            <a:extLst>
              <a:ext uri="{FF2B5EF4-FFF2-40B4-BE49-F238E27FC236}">
                <a16:creationId xmlns:a16="http://schemas.microsoft.com/office/drawing/2014/main" id="{D7760100-9BFE-09EE-52BD-EE394AA97B65}"/>
              </a:ext>
            </a:extLst>
          </p:cNvPr>
          <p:cNvSpPr txBox="1"/>
          <p:nvPr/>
        </p:nvSpPr>
        <p:spPr>
          <a:xfrm>
            <a:off x="4958111" y="3803099"/>
            <a:ext cx="6548089" cy="1831271"/>
          </a:xfrm>
          <a:prstGeom prst="rect">
            <a:avLst/>
          </a:prstGeom>
          <a:noFill/>
        </p:spPr>
        <p:txBody>
          <a:bodyPr wrap="square" rtlCol="0">
            <a:spAutoFit/>
          </a:bodyPr>
          <a:lstStyle/>
          <a:p>
            <a:pPr fontAlgn="base">
              <a:spcBef>
                <a:spcPts val="1000"/>
              </a:spcBef>
            </a:pPr>
            <a:r>
              <a:rPr lang="en-US" sz="1400" dirty="0">
                <a:solidFill>
                  <a:schemeClr val="bg1"/>
                </a:solidFill>
              </a:rPr>
              <a:t>What is your protocol for diagnosing patients? What equipment do you use? </a:t>
            </a:r>
          </a:p>
          <a:p>
            <a:pPr fontAlgn="base">
              <a:spcBef>
                <a:spcPts val="1000"/>
              </a:spcBef>
            </a:pPr>
            <a:r>
              <a:rPr lang="en-US" sz="1400" dirty="0">
                <a:solidFill>
                  <a:schemeClr val="bg1"/>
                </a:solidFill>
              </a:rPr>
              <a:t>Do you have the ability to diagnose the 10 vestibular organs (5 each side – otoliths and semicircular canals) and 2 branches of the vestibular nerve? </a:t>
            </a:r>
          </a:p>
          <a:p>
            <a:pPr fontAlgn="base">
              <a:spcBef>
                <a:spcPts val="1000"/>
              </a:spcBef>
            </a:pPr>
            <a:r>
              <a:rPr lang="en-US" sz="1400" dirty="0">
                <a:solidFill>
                  <a:schemeClr val="bg1"/>
                </a:solidFill>
              </a:rPr>
              <a:t>Do you have equipment to differentiate major vestibular disorders? </a:t>
            </a:r>
          </a:p>
          <a:p>
            <a:pPr fontAlgn="base">
              <a:spcBef>
                <a:spcPts val="1000"/>
              </a:spcBef>
            </a:pPr>
            <a:r>
              <a:rPr lang="en-US" sz="1400" i="1" dirty="0">
                <a:solidFill>
                  <a:schemeClr val="bg1"/>
                </a:solidFill>
              </a:rPr>
              <a:t>	Bilateral vs unilateral vestibular loss, BPPV vs migraine, etc. </a:t>
            </a:r>
          </a:p>
          <a:p>
            <a:pPr algn="l"/>
            <a:endParaRPr lang="en-US" dirty="0" err="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53CA6F3-BF09-5BE8-4E84-E5FF876ADE60}"/>
              </a:ext>
            </a:extLst>
          </p:cNvPr>
          <p:cNvSpPr txBox="1"/>
          <p:nvPr/>
        </p:nvSpPr>
        <p:spPr>
          <a:xfrm rot="16200000">
            <a:off x="407724" y="4014361"/>
            <a:ext cx="146753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Customer challenges</a:t>
            </a:r>
          </a:p>
        </p:txBody>
      </p:sp>
      <p:sp>
        <p:nvSpPr>
          <p:cNvPr id="10" name="TextBox 9">
            <a:extLst>
              <a:ext uri="{FF2B5EF4-FFF2-40B4-BE49-F238E27FC236}">
                <a16:creationId xmlns:a16="http://schemas.microsoft.com/office/drawing/2014/main" id="{74258130-9065-7A4E-2C1B-F1041A18DF1B}"/>
              </a:ext>
            </a:extLst>
          </p:cNvPr>
          <p:cNvSpPr txBox="1"/>
          <p:nvPr/>
        </p:nvSpPr>
        <p:spPr>
          <a:xfrm>
            <a:off x="6400800" y="5325654"/>
            <a:ext cx="2144104" cy="400110"/>
          </a:xfrm>
          <a:prstGeom prst="rect">
            <a:avLst/>
          </a:prstGeom>
          <a:noFill/>
        </p:spPr>
        <p:txBody>
          <a:bodyPr wrap="square" rtlCol="0">
            <a:spAutoFit/>
          </a:bodyPr>
          <a:lstStyle/>
          <a:p>
            <a:pPr algn="l"/>
            <a:r>
              <a:rPr lang="en-US" sz="1000" dirty="0">
                <a:solidFill>
                  <a:schemeClr val="bg1"/>
                </a:solidFill>
                <a:latin typeface="Arial" panose="020B0604020202020204" pitchFamily="34" charset="0"/>
                <a:cs typeface="Arial" panose="020B0604020202020204" pitchFamily="34" charset="0"/>
              </a:rPr>
              <a:t>Ex: Rotational chair for bilateral, </a:t>
            </a:r>
            <a:r>
              <a:rPr lang="en-US" sz="1000" dirty="0" err="1">
                <a:solidFill>
                  <a:schemeClr val="bg1"/>
                </a:solidFill>
                <a:latin typeface="Arial" panose="020B0604020202020204" pitchFamily="34" charset="0"/>
                <a:cs typeface="Arial" panose="020B0604020202020204" pitchFamily="34" charset="0"/>
              </a:rPr>
              <a:t>calorics</a:t>
            </a:r>
            <a:r>
              <a:rPr lang="en-US" sz="1000" dirty="0">
                <a:solidFill>
                  <a:schemeClr val="bg1"/>
                </a:solidFill>
                <a:latin typeface="Arial" panose="020B0604020202020204" pitchFamily="34" charset="0"/>
                <a:cs typeface="Arial" panose="020B0604020202020204" pitchFamily="34" charset="0"/>
              </a:rPr>
              <a:t>/</a:t>
            </a:r>
            <a:r>
              <a:rPr lang="en-US" sz="1000" dirty="0" err="1">
                <a:solidFill>
                  <a:schemeClr val="bg1"/>
                </a:solidFill>
                <a:latin typeface="Arial" panose="020B0604020202020204" pitchFamily="34" charset="0"/>
                <a:cs typeface="Arial" panose="020B0604020202020204" pitchFamily="34" charset="0"/>
              </a:rPr>
              <a:t>vHIT</a:t>
            </a:r>
            <a:r>
              <a:rPr lang="en-US" sz="1000" dirty="0">
                <a:solidFill>
                  <a:schemeClr val="bg1"/>
                </a:solidFill>
                <a:latin typeface="Arial" panose="020B0604020202020204" pitchFamily="34" charset="0"/>
                <a:cs typeface="Arial" panose="020B0604020202020204" pitchFamily="34" charset="0"/>
              </a:rPr>
              <a:t> for unilateral</a:t>
            </a:r>
          </a:p>
        </p:txBody>
      </p:sp>
      <p:sp>
        <p:nvSpPr>
          <p:cNvPr id="12" name="TextBox 11">
            <a:extLst>
              <a:ext uri="{FF2B5EF4-FFF2-40B4-BE49-F238E27FC236}">
                <a16:creationId xmlns:a16="http://schemas.microsoft.com/office/drawing/2014/main" id="{80407B8C-73F6-15A2-0573-9D9047116570}"/>
              </a:ext>
            </a:extLst>
          </p:cNvPr>
          <p:cNvSpPr txBox="1"/>
          <p:nvPr/>
        </p:nvSpPr>
        <p:spPr>
          <a:xfrm>
            <a:off x="9067800" y="5328806"/>
            <a:ext cx="1340465" cy="400110"/>
          </a:xfrm>
          <a:prstGeom prst="rect">
            <a:avLst/>
          </a:prstGeom>
          <a:noFill/>
        </p:spPr>
        <p:txBody>
          <a:bodyPr wrap="square" rtlCol="0">
            <a:spAutoFit/>
          </a:bodyPr>
          <a:lstStyle/>
          <a:p>
            <a:pPr algn="l"/>
            <a:r>
              <a:rPr lang="en-US" sz="1000" dirty="0">
                <a:solidFill>
                  <a:schemeClr val="bg1"/>
                </a:solidFill>
                <a:latin typeface="Arial" panose="020B0604020202020204" pitchFamily="34" charset="0"/>
                <a:cs typeface="Arial" panose="020B0604020202020204" pitchFamily="34" charset="0"/>
              </a:rPr>
              <a:t>Ex. Adv DHP with sensor and torsion</a:t>
            </a:r>
          </a:p>
        </p:txBody>
      </p:sp>
      <p:sp>
        <p:nvSpPr>
          <p:cNvPr id="14" name="Rectangle 13">
            <a:extLst>
              <a:ext uri="{FF2B5EF4-FFF2-40B4-BE49-F238E27FC236}">
                <a16:creationId xmlns:a16="http://schemas.microsoft.com/office/drawing/2014/main" id="{9E175793-2494-1611-ED54-C1CF28FC8F0F}"/>
              </a:ext>
            </a:extLst>
          </p:cNvPr>
          <p:cNvSpPr/>
          <p:nvPr/>
        </p:nvSpPr>
        <p:spPr>
          <a:xfrm>
            <a:off x="4958111" y="2286000"/>
            <a:ext cx="6693790" cy="1066801"/>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D6AC744-87C2-38A2-88C0-82770BD7D94E}"/>
              </a:ext>
            </a:extLst>
          </p:cNvPr>
          <p:cNvSpPr>
            <a:spLocks noGrp="1"/>
          </p:cNvSpPr>
          <p:nvPr>
            <p:ph type="body" sz="quarter" idx="12"/>
          </p:nvPr>
        </p:nvSpPr>
        <p:spPr>
          <a:xfrm>
            <a:off x="5046198" y="2388836"/>
            <a:ext cx="6460002" cy="1040164"/>
          </a:xfrm>
        </p:spPr>
        <p:txBody>
          <a:bodyPr/>
          <a:lstStyle/>
          <a:p>
            <a:pPr fontAlgn="base">
              <a:lnSpc>
                <a:spcPct val="100000"/>
              </a:lnSpc>
            </a:pPr>
            <a:r>
              <a:rPr lang="en-US" sz="1400" dirty="0">
                <a:solidFill>
                  <a:schemeClr val="bg1"/>
                </a:solidFill>
              </a:rPr>
              <a:t>What type of patients do you see most often (dizziness, neurological, balance)? </a:t>
            </a:r>
          </a:p>
          <a:p>
            <a:pPr fontAlgn="base">
              <a:lnSpc>
                <a:spcPct val="100000"/>
              </a:lnSpc>
            </a:pPr>
            <a:r>
              <a:rPr lang="en-US" sz="1400" dirty="0">
                <a:solidFill>
                  <a:schemeClr val="bg1"/>
                </a:solidFill>
              </a:rPr>
              <a:t>Who is your main referral partner (neurologic, ENT/otology, primary care)? </a:t>
            </a:r>
          </a:p>
          <a:p>
            <a:pPr fontAlgn="base">
              <a:lnSpc>
                <a:spcPct val="100000"/>
              </a:lnSpc>
            </a:pPr>
            <a:r>
              <a:rPr lang="en-US" sz="1400" dirty="0">
                <a:solidFill>
                  <a:schemeClr val="bg1"/>
                </a:solidFill>
              </a:rPr>
              <a:t>Population (pediatrics vs geriatrics)? </a:t>
            </a:r>
          </a:p>
          <a:p>
            <a:endParaRPr lang="en-US" dirty="0"/>
          </a:p>
        </p:txBody>
      </p:sp>
    </p:spTree>
    <p:extLst>
      <p:ext uri="{BB962C8B-B14F-4D97-AF65-F5344CB8AC3E}">
        <p14:creationId xmlns:p14="http://schemas.microsoft.com/office/powerpoint/2010/main" val="27688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1000"/>
                                        <p:tgtEl>
                                          <p:spTgt spid="4">
                                            <p:txEl>
                                              <p:pRg st="1" end="1"/>
                                            </p:txEl>
                                          </p:spTgt>
                                        </p:tgtEl>
                                      </p:cBhvr>
                                    </p:animEffect>
                                    <p:anim calcmode="lin" valueType="num">
                                      <p:cBhvr>
                                        <p:cTn id="3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000"/>
                                        <p:tgtEl>
                                          <p:spTgt spid="10"/>
                                        </p:tgtEl>
                                      </p:cBhvr>
                                    </p:animEffect>
                                    <p:anim calcmode="lin" valueType="num">
                                      <p:cBhvr>
                                        <p:cTn id="64" dur="1000" fill="hold"/>
                                        <p:tgtEl>
                                          <p:spTgt spid="10"/>
                                        </p:tgtEl>
                                        <p:attrNameLst>
                                          <p:attrName>ppt_x</p:attrName>
                                        </p:attrNameLst>
                                      </p:cBhvr>
                                      <p:tavLst>
                                        <p:tav tm="0">
                                          <p:val>
                                            <p:strVal val="#ppt_x"/>
                                          </p:val>
                                        </p:tav>
                                        <p:tav tm="100000">
                                          <p:val>
                                            <p:strVal val="#ppt_x"/>
                                          </p:val>
                                        </p:tav>
                                      </p:tavLst>
                                    </p:anim>
                                    <p:anim calcmode="lin" valueType="num">
                                      <p:cBhvr>
                                        <p:cTn id="65" dur="1000" fill="hold"/>
                                        <p:tgtEl>
                                          <p:spTgt spid="10"/>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P spid="6" grpId="0" animBg="1"/>
      <p:bldP spid="7" grpId="0"/>
      <p:bldP spid="8" grpId="0"/>
      <p:bldP spid="9" grpId="0"/>
      <p:bldP spid="10" grpId="0"/>
      <p:bldP spid="12" grpId="0"/>
      <p:bldP spid="14" grpId="0" animBg="1"/>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37C81-E5E7-FECB-B422-B80B0560DD16}"/>
              </a:ext>
            </a:extLst>
          </p:cNvPr>
          <p:cNvSpPr>
            <a:spLocks noGrp="1"/>
          </p:cNvSpPr>
          <p:nvPr>
            <p:ph type="body" sz="quarter" idx="4294967295"/>
          </p:nvPr>
        </p:nvSpPr>
        <p:spPr>
          <a:xfrm>
            <a:off x="914796" y="1700630"/>
            <a:ext cx="10512425" cy="412750"/>
          </a:xfrm>
          <a:prstGeom prst="rect">
            <a:avLst/>
          </a:prstGeom>
        </p:spPr>
        <p:txBody>
          <a:bodyPr>
            <a:normAutofit fontScale="92500" lnSpcReduction="10000"/>
          </a:bodyPr>
          <a:lstStyle/>
          <a:p>
            <a:pPr marL="0" indent="0">
              <a:buNone/>
            </a:pPr>
            <a:r>
              <a:rPr lang="en-US" sz="2800" b="1" dirty="0">
                <a:solidFill>
                  <a:schemeClr val="bg1"/>
                </a:solidFill>
              </a:rPr>
              <a:t>TRANSITION QUESTIONS</a:t>
            </a:r>
          </a:p>
        </p:txBody>
      </p:sp>
      <p:sp>
        <p:nvSpPr>
          <p:cNvPr id="6" name="Text Placeholder 5">
            <a:extLst>
              <a:ext uri="{FF2B5EF4-FFF2-40B4-BE49-F238E27FC236}">
                <a16:creationId xmlns:a16="http://schemas.microsoft.com/office/drawing/2014/main" id="{D10978B5-C244-89DB-2A8C-C82E96C7F14D}"/>
              </a:ext>
            </a:extLst>
          </p:cNvPr>
          <p:cNvSpPr>
            <a:spLocks noGrp="1"/>
          </p:cNvSpPr>
          <p:nvPr>
            <p:ph type="body" sz="quarter" idx="4294967295"/>
          </p:nvPr>
        </p:nvSpPr>
        <p:spPr>
          <a:xfrm>
            <a:off x="991393" y="2672682"/>
            <a:ext cx="10209213" cy="3663950"/>
          </a:xfrm>
          <a:prstGeom prst="rect">
            <a:avLst/>
          </a:prstGeom>
        </p:spPr>
        <p:txBody>
          <a:bodyPr/>
          <a:lstStyle/>
          <a:p>
            <a:r>
              <a:rPr lang="en-US" dirty="0">
                <a:solidFill>
                  <a:schemeClr val="bg1"/>
                </a:solidFill>
              </a:rPr>
              <a:t>Do you perform rehabilitation in your clinic, or do you refer out to another professional/clinic?</a:t>
            </a:r>
          </a:p>
          <a:p>
            <a:endParaRPr lang="en-US" dirty="0">
              <a:solidFill>
                <a:schemeClr val="bg1"/>
              </a:solidFill>
            </a:endParaRPr>
          </a:p>
          <a:p>
            <a:r>
              <a:rPr lang="en-US" dirty="0">
                <a:solidFill>
                  <a:schemeClr val="bg1"/>
                </a:solidFill>
              </a:rPr>
              <a:t>What do you do if your patient’s VNG/</a:t>
            </a:r>
            <a:r>
              <a:rPr lang="en-US" dirty="0" err="1">
                <a:solidFill>
                  <a:schemeClr val="bg1"/>
                </a:solidFill>
              </a:rPr>
              <a:t>vHIT</a:t>
            </a:r>
            <a:r>
              <a:rPr lang="en-US" dirty="0">
                <a:solidFill>
                  <a:schemeClr val="bg1"/>
                </a:solidFill>
              </a:rPr>
              <a:t> is normal but the patient still reports symptoms? </a:t>
            </a:r>
          </a:p>
        </p:txBody>
      </p:sp>
      <p:grpSp>
        <p:nvGrpSpPr>
          <p:cNvPr id="14" name="Group 13">
            <a:extLst>
              <a:ext uri="{FF2B5EF4-FFF2-40B4-BE49-F238E27FC236}">
                <a16:creationId xmlns:a16="http://schemas.microsoft.com/office/drawing/2014/main" id="{73621C72-DB64-3582-830C-D2E5D96AAB24}"/>
              </a:ext>
            </a:extLst>
          </p:cNvPr>
          <p:cNvGrpSpPr/>
          <p:nvPr/>
        </p:nvGrpSpPr>
        <p:grpSpPr>
          <a:xfrm>
            <a:off x="3267696" y="521368"/>
            <a:ext cx="2637250" cy="998622"/>
            <a:chOff x="533400" y="376989"/>
            <a:chExt cx="2637250" cy="998622"/>
          </a:xfrm>
          <a:solidFill>
            <a:srgbClr val="7DC4A3"/>
          </a:solidFill>
        </p:grpSpPr>
        <p:sp>
          <p:nvSpPr>
            <p:cNvPr id="8" name="Arrow: Chevron 7">
              <a:extLst>
                <a:ext uri="{FF2B5EF4-FFF2-40B4-BE49-F238E27FC236}">
                  <a16:creationId xmlns:a16="http://schemas.microsoft.com/office/drawing/2014/main" id="{DA13DC82-1417-BAB2-A8DA-0BE49385E824}"/>
                </a:ext>
              </a:extLst>
            </p:cNvPr>
            <p:cNvSpPr/>
            <p:nvPr/>
          </p:nvSpPr>
          <p:spPr>
            <a:xfrm>
              <a:off x="533400"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9A7D455E-4B41-845D-C35F-DE610A1808EC}"/>
                </a:ext>
              </a:extLst>
            </p:cNvPr>
            <p:cNvSpPr/>
            <p:nvPr/>
          </p:nvSpPr>
          <p:spPr>
            <a:xfrm>
              <a:off x="936039" y="385011"/>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3D5C322B-4DF9-1139-7D43-5F06EF29C104}"/>
                </a:ext>
              </a:extLst>
            </p:cNvPr>
            <p:cNvSpPr/>
            <p:nvPr/>
          </p:nvSpPr>
          <p:spPr>
            <a:xfrm>
              <a:off x="1394032"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89F3D9F4-A7E5-77AC-97B3-74D2074679EF}"/>
                </a:ext>
              </a:extLst>
            </p:cNvPr>
            <p:cNvSpPr/>
            <p:nvPr/>
          </p:nvSpPr>
          <p:spPr>
            <a:xfrm>
              <a:off x="1852025"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Arrow: Chevron 11">
              <a:extLst>
                <a:ext uri="{FF2B5EF4-FFF2-40B4-BE49-F238E27FC236}">
                  <a16:creationId xmlns:a16="http://schemas.microsoft.com/office/drawing/2014/main" id="{40103211-7E8A-23B0-CBB3-3189208DFB60}"/>
                </a:ext>
              </a:extLst>
            </p:cNvPr>
            <p:cNvSpPr/>
            <p:nvPr/>
          </p:nvSpPr>
          <p:spPr>
            <a:xfrm>
              <a:off x="2254664"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3AB7CF23-34AC-9A85-3F23-795D28B3BF83}"/>
                </a:ext>
              </a:extLst>
            </p:cNvPr>
            <p:cNvSpPr/>
            <p:nvPr/>
          </p:nvSpPr>
          <p:spPr>
            <a:xfrm>
              <a:off x="2712657"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1A8BB685-D993-03BA-E416-38408DC21EE1}"/>
              </a:ext>
            </a:extLst>
          </p:cNvPr>
          <p:cNvGrpSpPr/>
          <p:nvPr/>
        </p:nvGrpSpPr>
        <p:grpSpPr>
          <a:xfrm>
            <a:off x="685800" y="529389"/>
            <a:ext cx="2637250" cy="998622"/>
            <a:chOff x="533400" y="376989"/>
            <a:chExt cx="2637250" cy="998622"/>
          </a:xfrm>
          <a:solidFill>
            <a:srgbClr val="7DC4A3"/>
          </a:solidFill>
        </p:grpSpPr>
        <p:sp>
          <p:nvSpPr>
            <p:cNvPr id="16" name="Arrow: Chevron 15">
              <a:extLst>
                <a:ext uri="{FF2B5EF4-FFF2-40B4-BE49-F238E27FC236}">
                  <a16:creationId xmlns:a16="http://schemas.microsoft.com/office/drawing/2014/main" id="{45F6A5A3-8927-AEB2-AF45-114AFF1D5295}"/>
                </a:ext>
              </a:extLst>
            </p:cNvPr>
            <p:cNvSpPr/>
            <p:nvPr/>
          </p:nvSpPr>
          <p:spPr>
            <a:xfrm>
              <a:off x="533400"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hevron 16">
              <a:extLst>
                <a:ext uri="{FF2B5EF4-FFF2-40B4-BE49-F238E27FC236}">
                  <a16:creationId xmlns:a16="http://schemas.microsoft.com/office/drawing/2014/main" id="{CB280E4B-A6AA-F3A5-CED7-DF2BF758AE30}"/>
                </a:ext>
              </a:extLst>
            </p:cNvPr>
            <p:cNvSpPr/>
            <p:nvPr/>
          </p:nvSpPr>
          <p:spPr>
            <a:xfrm>
              <a:off x="936039" y="385011"/>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A8C81CDA-1205-E40A-BC76-1C6EE399FC82}"/>
                </a:ext>
              </a:extLst>
            </p:cNvPr>
            <p:cNvSpPr/>
            <p:nvPr/>
          </p:nvSpPr>
          <p:spPr>
            <a:xfrm>
              <a:off x="1394032"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hevron 18">
              <a:extLst>
                <a:ext uri="{FF2B5EF4-FFF2-40B4-BE49-F238E27FC236}">
                  <a16:creationId xmlns:a16="http://schemas.microsoft.com/office/drawing/2014/main" id="{91A1B699-7D7A-4C7E-B78D-647BE2D6D955}"/>
                </a:ext>
              </a:extLst>
            </p:cNvPr>
            <p:cNvSpPr/>
            <p:nvPr/>
          </p:nvSpPr>
          <p:spPr>
            <a:xfrm>
              <a:off x="1852025"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7931E105-87A9-ABEF-B8F0-07F8FEBDE74D}"/>
                </a:ext>
              </a:extLst>
            </p:cNvPr>
            <p:cNvSpPr/>
            <p:nvPr/>
          </p:nvSpPr>
          <p:spPr>
            <a:xfrm>
              <a:off x="2254664"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hevron 20">
              <a:extLst>
                <a:ext uri="{FF2B5EF4-FFF2-40B4-BE49-F238E27FC236}">
                  <a16:creationId xmlns:a16="http://schemas.microsoft.com/office/drawing/2014/main" id="{EFBA7685-1900-D131-B5E7-E75476FF4289}"/>
                </a:ext>
              </a:extLst>
            </p:cNvPr>
            <p:cNvSpPr/>
            <p:nvPr/>
          </p:nvSpPr>
          <p:spPr>
            <a:xfrm>
              <a:off x="2712657"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 Placeholder 4">
            <a:extLst>
              <a:ext uri="{FF2B5EF4-FFF2-40B4-BE49-F238E27FC236}">
                <a16:creationId xmlns:a16="http://schemas.microsoft.com/office/drawing/2014/main" id="{82B2F4FA-3712-89D9-9BF7-EB26C26BC2C1}"/>
              </a:ext>
            </a:extLst>
          </p:cNvPr>
          <p:cNvSpPr txBox="1">
            <a:spLocks/>
          </p:cNvSpPr>
          <p:nvPr/>
        </p:nvSpPr>
        <p:spPr>
          <a:xfrm>
            <a:off x="5556201" y="487946"/>
            <a:ext cx="4490382" cy="13101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8000" b="1" dirty="0">
                <a:solidFill>
                  <a:srgbClr val="7DC4A3"/>
                </a:solidFill>
                <a:effectLst>
                  <a:outerShdw blurRad="38100" dist="38100" dir="2700000" algn="tl">
                    <a:srgbClr val="000000">
                      <a:alpha val="43137"/>
                    </a:srgbClr>
                  </a:outerShdw>
                </a:effectLst>
              </a:rPr>
              <a:t>D to A</a:t>
            </a:r>
          </a:p>
        </p:txBody>
      </p:sp>
    </p:spTree>
    <p:extLst>
      <p:ext uri="{BB962C8B-B14F-4D97-AF65-F5344CB8AC3E}">
        <p14:creationId xmlns:p14="http://schemas.microsoft.com/office/powerpoint/2010/main" val="148605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CF1EC-F793-0902-BDBD-D5DFD9F06268}"/>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D112D26-1AE0-02EF-B950-84ABB56B07D2}"/>
              </a:ext>
            </a:extLst>
          </p:cNvPr>
          <p:cNvSpPr/>
          <p:nvPr/>
        </p:nvSpPr>
        <p:spPr>
          <a:xfrm>
            <a:off x="4958111" y="2173805"/>
            <a:ext cx="6693790" cy="1900540"/>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1882AD3-74F5-DC13-EC13-86EE19CD311E}"/>
              </a:ext>
            </a:extLst>
          </p:cNvPr>
          <p:cNvSpPr/>
          <p:nvPr/>
        </p:nvSpPr>
        <p:spPr>
          <a:xfrm>
            <a:off x="4958111" y="4204389"/>
            <a:ext cx="6693790" cy="1066800"/>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6B107E85-1977-6771-0020-2F822C85EE8F}"/>
              </a:ext>
            </a:extLst>
          </p:cNvPr>
          <p:cNvSpPr>
            <a:spLocks noGrp="1"/>
          </p:cNvSpPr>
          <p:nvPr>
            <p:ph type="body" sz="quarter" idx="10"/>
          </p:nvPr>
        </p:nvSpPr>
        <p:spPr/>
        <p:txBody>
          <a:bodyPr>
            <a:normAutofit lnSpcReduction="10000"/>
          </a:bodyPr>
          <a:lstStyle/>
          <a:p>
            <a:pPr fontAlgn="base"/>
            <a:r>
              <a:rPr lang="en-US" b="1" u="sng" dirty="0"/>
              <a:t>Assessment:</a:t>
            </a:r>
            <a:r>
              <a:rPr lang="en-US" b="1" dirty="0"/>
              <a:t> </a:t>
            </a:r>
            <a:r>
              <a:rPr lang="en-US" sz="1800" dirty="0"/>
              <a:t>(</a:t>
            </a:r>
            <a:r>
              <a:rPr lang="en-US" sz="1800" dirty="0" err="1"/>
              <a:t>Virtualis</a:t>
            </a:r>
            <a:r>
              <a:rPr lang="en-US" sz="1800" dirty="0"/>
              <a:t> SOT, MCT, Adaptation, LOS, VORTEQ assessments</a:t>
            </a:r>
            <a:r>
              <a:rPr lang="en-US" sz="1800" u="sng" dirty="0"/>
              <a:t>)</a:t>
            </a:r>
            <a:r>
              <a:rPr lang="en-US" sz="1800" dirty="0"/>
              <a:t> </a:t>
            </a:r>
          </a:p>
        </p:txBody>
      </p:sp>
      <p:sp>
        <p:nvSpPr>
          <p:cNvPr id="4" name="Text Placeholder 3">
            <a:extLst>
              <a:ext uri="{FF2B5EF4-FFF2-40B4-BE49-F238E27FC236}">
                <a16:creationId xmlns:a16="http://schemas.microsoft.com/office/drawing/2014/main" id="{54F8233B-27D9-65D6-B15F-160D9ECDBE6C}"/>
              </a:ext>
            </a:extLst>
          </p:cNvPr>
          <p:cNvSpPr>
            <a:spLocks noGrp="1"/>
          </p:cNvSpPr>
          <p:nvPr>
            <p:ph type="body" sz="quarter" idx="12"/>
          </p:nvPr>
        </p:nvSpPr>
        <p:spPr>
          <a:xfrm>
            <a:off x="5105400" y="2286001"/>
            <a:ext cx="6477000" cy="1600200"/>
          </a:xfrm>
        </p:spPr>
        <p:txBody>
          <a:bodyPr/>
          <a:lstStyle/>
          <a:p>
            <a:pPr fontAlgn="base">
              <a:lnSpc>
                <a:spcPct val="100000"/>
              </a:lnSpc>
            </a:pPr>
            <a:r>
              <a:rPr lang="en-US" sz="1400" dirty="0">
                <a:solidFill>
                  <a:schemeClr val="bg1"/>
                </a:solidFill>
              </a:rPr>
              <a:t>Do you ask in case history/subjective questionnaires about patient history of falls or daily activity limitations?</a:t>
            </a:r>
          </a:p>
          <a:p>
            <a:pPr fontAlgn="base">
              <a:lnSpc>
                <a:spcPct val="100000"/>
              </a:lnSpc>
            </a:pPr>
            <a:r>
              <a:rPr lang="en-US" sz="1400" dirty="0">
                <a:solidFill>
                  <a:schemeClr val="bg1"/>
                </a:solidFill>
              </a:rPr>
              <a:t>How often do you have patients return with unresolved or recurrent symptoms after their diagnostic appointment? </a:t>
            </a:r>
          </a:p>
          <a:p>
            <a:pPr fontAlgn="base">
              <a:lnSpc>
                <a:spcPct val="100000"/>
              </a:lnSpc>
            </a:pPr>
            <a:r>
              <a:rPr lang="en-US" sz="1400" dirty="0">
                <a:solidFill>
                  <a:schemeClr val="bg1"/>
                </a:solidFill>
              </a:rPr>
              <a:t>For two patients that have the same disorder (for example with vestibular neuritis), do you know how your patient performs in daily life with that disorder?</a:t>
            </a:r>
          </a:p>
        </p:txBody>
      </p:sp>
      <p:sp>
        <p:nvSpPr>
          <p:cNvPr id="5" name="Rectangle 4">
            <a:extLst>
              <a:ext uri="{FF2B5EF4-FFF2-40B4-BE49-F238E27FC236}">
                <a16:creationId xmlns:a16="http://schemas.microsoft.com/office/drawing/2014/main" id="{1049325F-547A-E262-FAF0-46DBE9110E92}"/>
              </a:ext>
            </a:extLst>
          </p:cNvPr>
          <p:cNvSpPr/>
          <p:nvPr/>
        </p:nvSpPr>
        <p:spPr>
          <a:xfrm>
            <a:off x="1627109" y="2209800"/>
            <a:ext cx="3048000" cy="1066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Define Patient’s </a:t>
            </a:r>
          </a:p>
          <a:p>
            <a:pPr algn="ctr"/>
            <a:r>
              <a:rPr lang="en-US" dirty="0"/>
              <a:t>Functional Abilities</a:t>
            </a:r>
          </a:p>
        </p:txBody>
      </p:sp>
      <p:sp>
        <p:nvSpPr>
          <p:cNvPr id="6" name="Rectangle 5">
            <a:extLst>
              <a:ext uri="{FF2B5EF4-FFF2-40B4-BE49-F238E27FC236}">
                <a16:creationId xmlns:a16="http://schemas.microsoft.com/office/drawing/2014/main" id="{FAAAD2F2-852C-DF1B-5263-648378A74926}"/>
              </a:ext>
            </a:extLst>
          </p:cNvPr>
          <p:cNvSpPr/>
          <p:nvPr/>
        </p:nvSpPr>
        <p:spPr>
          <a:xfrm>
            <a:off x="1654742" y="4204389"/>
            <a:ext cx="3048000" cy="1066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Patient Equipment</a:t>
            </a:r>
          </a:p>
        </p:txBody>
      </p:sp>
      <p:sp>
        <p:nvSpPr>
          <p:cNvPr id="8" name="TextBox 7">
            <a:extLst>
              <a:ext uri="{FF2B5EF4-FFF2-40B4-BE49-F238E27FC236}">
                <a16:creationId xmlns:a16="http://schemas.microsoft.com/office/drawing/2014/main" id="{813AFFDA-B809-53CA-6CA5-B25CB22CBBF2}"/>
              </a:ext>
            </a:extLst>
          </p:cNvPr>
          <p:cNvSpPr txBox="1"/>
          <p:nvPr/>
        </p:nvSpPr>
        <p:spPr>
          <a:xfrm>
            <a:off x="5035899" y="4304337"/>
            <a:ext cx="6394101" cy="866904"/>
          </a:xfrm>
          <a:prstGeom prst="rect">
            <a:avLst/>
          </a:prstGeom>
          <a:noFill/>
        </p:spPr>
        <p:txBody>
          <a:bodyPr wrap="square" rtlCol="0">
            <a:spAutoFit/>
          </a:bodyPr>
          <a:lstStyle/>
          <a:p>
            <a:pPr fontAlgn="base">
              <a:spcBef>
                <a:spcPts val="1000"/>
              </a:spcBef>
            </a:pPr>
            <a:r>
              <a:rPr lang="en-US" sz="1400" dirty="0">
                <a:solidFill>
                  <a:schemeClr val="bg1"/>
                </a:solidFill>
              </a:rPr>
              <a:t>What equipment/tools do you use to assess the patient’s function? </a:t>
            </a:r>
          </a:p>
          <a:p>
            <a:pPr fontAlgn="base">
              <a:spcBef>
                <a:spcPts val="1000"/>
              </a:spcBef>
            </a:pPr>
            <a:r>
              <a:rPr lang="en-US" sz="1400" dirty="0">
                <a:solidFill>
                  <a:schemeClr val="bg1"/>
                </a:solidFill>
              </a:rPr>
              <a:t>Do these tools have objective results (determine frequency/side/sensory input specific)? </a:t>
            </a:r>
          </a:p>
        </p:txBody>
      </p:sp>
      <p:sp>
        <p:nvSpPr>
          <p:cNvPr id="10" name="TextBox 9">
            <a:extLst>
              <a:ext uri="{FF2B5EF4-FFF2-40B4-BE49-F238E27FC236}">
                <a16:creationId xmlns:a16="http://schemas.microsoft.com/office/drawing/2014/main" id="{B18FE423-0F36-FF90-CB3E-F0097454CFE2}"/>
              </a:ext>
            </a:extLst>
          </p:cNvPr>
          <p:cNvSpPr txBox="1"/>
          <p:nvPr/>
        </p:nvSpPr>
        <p:spPr>
          <a:xfrm rot="16200000">
            <a:off x="522088" y="2560345"/>
            <a:ext cx="146753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Identify needs</a:t>
            </a:r>
          </a:p>
        </p:txBody>
      </p:sp>
      <p:sp>
        <p:nvSpPr>
          <p:cNvPr id="11" name="TextBox 10">
            <a:extLst>
              <a:ext uri="{FF2B5EF4-FFF2-40B4-BE49-F238E27FC236}">
                <a16:creationId xmlns:a16="http://schemas.microsoft.com/office/drawing/2014/main" id="{A1C4A6E9-9195-17A8-39DC-61D6869817DF}"/>
              </a:ext>
            </a:extLst>
          </p:cNvPr>
          <p:cNvSpPr txBox="1"/>
          <p:nvPr/>
        </p:nvSpPr>
        <p:spPr>
          <a:xfrm rot="16200000">
            <a:off x="519212" y="4484948"/>
            <a:ext cx="146753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Customer challenges</a:t>
            </a:r>
          </a:p>
        </p:txBody>
      </p:sp>
    </p:spTree>
    <p:extLst>
      <p:ext uri="{BB962C8B-B14F-4D97-AF65-F5344CB8AC3E}">
        <p14:creationId xmlns:p14="http://schemas.microsoft.com/office/powerpoint/2010/main" val="238827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1000"/>
                                        <p:tgtEl>
                                          <p:spTgt spid="4">
                                            <p:txEl>
                                              <p:pRg st="1" end="1"/>
                                            </p:txEl>
                                          </p:spTgt>
                                        </p:tgtEl>
                                      </p:cBhvr>
                                    </p:animEffect>
                                    <p:anim calcmode="lin" valueType="num">
                                      <p:cBhvr>
                                        <p:cTn id="3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4" grpId="0" uiExpand="1" build="p"/>
      <p:bldP spid="5" grpId="0" animBg="1"/>
      <p:bldP spid="6" grpId="0" animBg="1"/>
      <p:bldP spid="8"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114BBF-7F73-4E72-1C68-C05CA6D699EC}"/>
              </a:ext>
            </a:extLst>
          </p:cNvPr>
          <p:cNvSpPr>
            <a:spLocks noGrp="1"/>
          </p:cNvSpPr>
          <p:nvPr>
            <p:ph type="body" sz="quarter" idx="10"/>
          </p:nvPr>
        </p:nvSpPr>
        <p:spPr/>
        <p:txBody>
          <a:bodyPr>
            <a:normAutofit lnSpcReduction="10000"/>
          </a:bodyPr>
          <a:lstStyle/>
          <a:p>
            <a:r>
              <a:rPr lang="en-US" dirty="0">
                <a:latin typeface="Arial" panose="020B0604020202020204" pitchFamily="34" charset="0"/>
                <a:cs typeface="Arial" panose="020B0604020202020204" pitchFamily="34" charset="0"/>
              </a:rPr>
              <a:t>What is the DATA model?</a:t>
            </a:r>
          </a:p>
        </p:txBody>
      </p:sp>
      <p:sp>
        <p:nvSpPr>
          <p:cNvPr id="3" name="TextBox 2">
            <a:extLst>
              <a:ext uri="{FF2B5EF4-FFF2-40B4-BE49-F238E27FC236}">
                <a16:creationId xmlns:a16="http://schemas.microsoft.com/office/drawing/2014/main" id="{D82DFD45-DCA5-BD82-3B08-4DA48E9903BE}"/>
              </a:ext>
            </a:extLst>
          </p:cNvPr>
          <p:cNvSpPr txBox="1"/>
          <p:nvPr/>
        </p:nvSpPr>
        <p:spPr>
          <a:xfrm>
            <a:off x="584733" y="2105561"/>
            <a:ext cx="5006376" cy="193899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framework for care that utilizes patient-specific objective data to support clinical decision-making for intervention and follow-up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“Good data in equals good data out”</a:t>
            </a:r>
          </a:p>
        </p:txBody>
      </p:sp>
      <p:pic>
        <p:nvPicPr>
          <p:cNvPr id="19" name="Picture 18">
            <a:extLst>
              <a:ext uri="{FF2B5EF4-FFF2-40B4-BE49-F238E27FC236}">
                <a16:creationId xmlns:a16="http://schemas.microsoft.com/office/drawing/2014/main" id="{BF651E53-FC76-E22A-63FF-F4DED5FAA5B0}"/>
              </a:ext>
            </a:extLst>
          </p:cNvPr>
          <p:cNvPicPr>
            <a:picLocks noChangeAspect="1"/>
          </p:cNvPicPr>
          <p:nvPr/>
        </p:nvPicPr>
        <p:blipFill>
          <a:blip r:embed="rId4"/>
          <a:stretch>
            <a:fillRect/>
          </a:stretch>
        </p:blipFill>
        <p:spPr>
          <a:xfrm>
            <a:off x="6095999" y="1761057"/>
            <a:ext cx="4063794" cy="3688906"/>
          </a:xfrm>
          <a:prstGeom prst="rect">
            <a:avLst/>
          </a:prstGeom>
        </p:spPr>
      </p:pic>
      <p:pic>
        <p:nvPicPr>
          <p:cNvPr id="14" name="Picture 13">
            <a:extLst>
              <a:ext uri="{FF2B5EF4-FFF2-40B4-BE49-F238E27FC236}">
                <a16:creationId xmlns:a16="http://schemas.microsoft.com/office/drawing/2014/main" id="{BAC9A8F1-A3B0-AF88-30A5-6C3DB1B3F468}"/>
              </a:ext>
            </a:extLst>
          </p:cNvPr>
          <p:cNvPicPr>
            <a:picLocks noChangeAspect="1"/>
          </p:cNvPicPr>
          <p:nvPr/>
        </p:nvPicPr>
        <p:blipFill>
          <a:blip r:embed="rId5"/>
          <a:stretch>
            <a:fillRect/>
          </a:stretch>
        </p:blipFill>
        <p:spPr>
          <a:xfrm>
            <a:off x="8883717" y="939406"/>
            <a:ext cx="2468495" cy="2489594"/>
          </a:xfrm>
          <a:prstGeom prst="rect">
            <a:avLst/>
          </a:prstGeom>
        </p:spPr>
      </p:pic>
      <p:pic>
        <p:nvPicPr>
          <p:cNvPr id="17" name="Picture 16">
            <a:extLst>
              <a:ext uri="{FF2B5EF4-FFF2-40B4-BE49-F238E27FC236}">
                <a16:creationId xmlns:a16="http://schemas.microsoft.com/office/drawing/2014/main" id="{32354AA3-38A8-4F23-76B6-3F8BFCAF7132}"/>
              </a:ext>
            </a:extLst>
          </p:cNvPr>
          <p:cNvPicPr>
            <a:picLocks noChangeAspect="1"/>
          </p:cNvPicPr>
          <p:nvPr/>
        </p:nvPicPr>
        <p:blipFill>
          <a:blip r:embed="rId6"/>
          <a:stretch>
            <a:fillRect/>
          </a:stretch>
        </p:blipFill>
        <p:spPr>
          <a:xfrm>
            <a:off x="10373549" y="2745734"/>
            <a:ext cx="1233718" cy="1129165"/>
          </a:xfrm>
          <a:prstGeom prst="rect">
            <a:avLst/>
          </a:prstGeom>
        </p:spPr>
      </p:pic>
    </p:spTree>
    <p:extLst>
      <p:ext uri="{BB962C8B-B14F-4D97-AF65-F5344CB8AC3E}">
        <p14:creationId xmlns:p14="http://schemas.microsoft.com/office/powerpoint/2010/main" val="56243603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3EED7-7230-5186-642B-253C99C19AD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F724182-F930-F4C7-AF24-8690F2413C06}"/>
              </a:ext>
            </a:extLst>
          </p:cNvPr>
          <p:cNvSpPr>
            <a:spLocks noGrp="1"/>
          </p:cNvSpPr>
          <p:nvPr>
            <p:ph type="body" sz="quarter" idx="4294967295"/>
          </p:nvPr>
        </p:nvSpPr>
        <p:spPr>
          <a:xfrm>
            <a:off x="914796" y="1700630"/>
            <a:ext cx="10512425" cy="412750"/>
          </a:xfrm>
          <a:prstGeom prst="rect">
            <a:avLst/>
          </a:prstGeom>
        </p:spPr>
        <p:txBody>
          <a:bodyPr>
            <a:normAutofit fontScale="92500" lnSpcReduction="10000"/>
          </a:bodyPr>
          <a:lstStyle/>
          <a:p>
            <a:pPr marL="0" indent="0">
              <a:buNone/>
            </a:pPr>
            <a:r>
              <a:rPr lang="en-US" sz="2800" b="1" dirty="0">
                <a:solidFill>
                  <a:schemeClr val="bg1"/>
                </a:solidFill>
              </a:rPr>
              <a:t>TRANSITION QUESTIONS</a:t>
            </a:r>
          </a:p>
        </p:txBody>
      </p:sp>
      <p:sp>
        <p:nvSpPr>
          <p:cNvPr id="6" name="Text Placeholder 5">
            <a:extLst>
              <a:ext uri="{FF2B5EF4-FFF2-40B4-BE49-F238E27FC236}">
                <a16:creationId xmlns:a16="http://schemas.microsoft.com/office/drawing/2014/main" id="{7C1C476F-62A9-C30B-7101-D1184248C5E2}"/>
              </a:ext>
            </a:extLst>
          </p:cNvPr>
          <p:cNvSpPr>
            <a:spLocks noGrp="1"/>
          </p:cNvSpPr>
          <p:nvPr>
            <p:ph type="body" sz="quarter" idx="4294967295"/>
          </p:nvPr>
        </p:nvSpPr>
        <p:spPr>
          <a:xfrm>
            <a:off x="991393" y="2672682"/>
            <a:ext cx="10209213" cy="3663950"/>
          </a:xfrm>
          <a:prstGeom prst="rect">
            <a:avLst/>
          </a:prstGeom>
        </p:spPr>
        <p:txBody>
          <a:bodyPr/>
          <a:lstStyle/>
          <a:p>
            <a:r>
              <a:rPr lang="en-US" dirty="0">
                <a:solidFill>
                  <a:schemeClr val="bg1"/>
                </a:solidFill>
              </a:rPr>
              <a:t>If you do not perform objective functional assessments, do you refer the patient to somewhere else? If so, where?</a:t>
            </a:r>
          </a:p>
          <a:p>
            <a:endParaRPr lang="en-US" dirty="0">
              <a:solidFill>
                <a:schemeClr val="bg1"/>
              </a:solidFill>
            </a:endParaRPr>
          </a:p>
          <a:p>
            <a:r>
              <a:rPr lang="en-US" dirty="0">
                <a:solidFill>
                  <a:schemeClr val="bg1"/>
                </a:solidFill>
              </a:rPr>
              <a:t>If you perform training in your office, what does that look like?</a:t>
            </a:r>
          </a:p>
        </p:txBody>
      </p:sp>
      <p:grpSp>
        <p:nvGrpSpPr>
          <p:cNvPr id="14" name="Group 13">
            <a:extLst>
              <a:ext uri="{FF2B5EF4-FFF2-40B4-BE49-F238E27FC236}">
                <a16:creationId xmlns:a16="http://schemas.microsoft.com/office/drawing/2014/main" id="{89B06933-0A92-F845-D19B-A052FB279A49}"/>
              </a:ext>
            </a:extLst>
          </p:cNvPr>
          <p:cNvGrpSpPr/>
          <p:nvPr/>
        </p:nvGrpSpPr>
        <p:grpSpPr>
          <a:xfrm>
            <a:off x="3267696" y="521368"/>
            <a:ext cx="2637250" cy="998622"/>
            <a:chOff x="533400" y="376989"/>
            <a:chExt cx="2637250" cy="998622"/>
          </a:xfrm>
          <a:solidFill>
            <a:srgbClr val="7DC4A3"/>
          </a:solidFill>
        </p:grpSpPr>
        <p:sp>
          <p:nvSpPr>
            <p:cNvPr id="8" name="Arrow: Chevron 7">
              <a:extLst>
                <a:ext uri="{FF2B5EF4-FFF2-40B4-BE49-F238E27FC236}">
                  <a16:creationId xmlns:a16="http://schemas.microsoft.com/office/drawing/2014/main" id="{48A6212A-C73E-54AA-4FC7-87D362597246}"/>
                </a:ext>
              </a:extLst>
            </p:cNvPr>
            <p:cNvSpPr/>
            <p:nvPr/>
          </p:nvSpPr>
          <p:spPr>
            <a:xfrm>
              <a:off x="533400"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2A31D41B-2D88-852D-33DF-AAC121EC0593}"/>
                </a:ext>
              </a:extLst>
            </p:cNvPr>
            <p:cNvSpPr/>
            <p:nvPr/>
          </p:nvSpPr>
          <p:spPr>
            <a:xfrm>
              <a:off x="936039" y="385011"/>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67E90160-7CD9-1CB6-63C0-B8A915F11E44}"/>
                </a:ext>
              </a:extLst>
            </p:cNvPr>
            <p:cNvSpPr/>
            <p:nvPr/>
          </p:nvSpPr>
          <p:spPr>
            <a:xfrm>
              <a:off x="1394032"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769E4019-0444-6296-66AC-6B50485A5435}"/>
                </a:ext>
              </a:extLst>
            </p:cNvPr>
            <p:cNvSpPr/>
            <p:nvPr/>
          </p:nvSpPr>
          <p:spPr>
            <a:xfrm>
              <a:off x="1852025"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Arrow: Chevron 11">
              <a:extLst>
                <a:ext uri="{FF2B5EF4-FFF2-40B4-BE49-F238E27FC236}">
                  <a16:creationId xmlns:a16="http://schemas.microsoft.com/office/drawing/2014/main" id="{E6E9BC95-1F23-AC96-1A75-12F66CF585F8}"/>
                </a:ext>
              </a:extLst>
            </p:cNvPr>
            <p:cNvSpPr/>
            <p:nvPr/>
          </p:nvSpPr>
          <p:spPr>
            <a:xfrm>
              <a:off x="2254664"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00897B59-A5CE-9574-8EDA-DFA9FD1F344E}"/>
                </a:ext>
              </a:extLst>
            </p:cNvPr>
            <p:cNvSpPr/>
            <p:nvPr/>
          </p:nvSpPr>
          <p:spPr>
            <a:xfrm>
              <a:off x="2712657"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042ACF04-66A0-11A2-C65A-A611A6EF13BE}"/>
              </a:ext>
            </a:extLst>
          </p:cNvPr>
          <p:cNvGrpSpPr/>
          <p:nvPr/>
        </p:nvGrpSpPr>
        <p:grpSpPr>
          <a:xfrm>
            <a:off x="685800" y="529389"/>
            <a:ext cx="2637250" cy="998622"/>
            <a:chOff x="533400" y="376989"/>
            <a:chExt cx="2637250" cy="998622"/>
          </a:xfrm>
          <a:solidFill>
            <a:srgbClr val="7DC4A3"/>
          </a:solidFill>
        </p:grpSpPr>
        <p:sp>
          <p:nvSpPr>
            <p:cNvPr id="16" name="Arrow: Chevron 15">
              <a:extLst>
                <a:ext uri="{FF2B5EF4-FFF2-40B4-BE49-F238E27FC236}">
                  <a16:creationId xmlns:a16="http://schemas.microsoft.com/office/drawing/2014/main" id="{DEEE5F65-4EF5-1D00-AEC5-398F2A36A4AD}"/>
                </a:ext>
              </a:extLst>
            </p:cNvPr>
            <p:cNvSpPr/>
            <p:nvPr/>
          </p:nvSpPr>
          <p:spPr>
            <a:xfrm>
              <a:off x="533400"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hevron 16">
              <a:extLst>
                <a:ext uri="{FF2B5EF4-FFF2-40B4-BE49-F238E27FC236}">
                  <a16:creationId xmlns:a16="http://schemas.microsoft.com/office/drawing/2014/main" id="{F2713C23-934E-FBA6-9016-A90D47101134}"/>
                </a:ext>
              </a:extLst>
            </p:cNvPr>
            <p:cNvSpPr/>
            <p:nvPr/>
          </p:nvSpPr>
          <p:spPr>
            <a:xfrm>
              <a:off x="936039" y="385011"/>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7747B2B3-36EB-07A1-8878-3D3F636C49F1}"/>
                </a:ext>
              </a:extLst>
            </p:cNvPr>
            <p:cNvSpPr/>
            <p:nvPr/>
          </p:nvSpPr>
          <p:spPr>
            <a:xfrm>
              <a:off x="1394032"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hevron 18">
              <a:extLst>
                <a:ext uri="{FF2B5EF4-FFF2-40B4-BE49-F238E27FC236}">
                  <a16:creationId xmlns:a16="http://schemas.microsoft.com/office/drawing/2014/main" id="{3C18354D-15C5-D3A5-2E4A-3699F6BE8FE9}"/>
                </a:ext>
              </a:extLst>
            </p:cNvPr>
            <p:cNvSpPr/>
            <p:nvPr/>
          </p:nvSpPr>
          <p:spPr>
            <a:xfrm>
              <a:off x="1852025"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6A9290B1-4029-6A96-71B7-20FA9B076742}"/>
                </a:ext>
              </a:extLst>
            </p:cNvPr>
            <p:cNvSpPr/>
            <p:nvPr/>
          </p:nvSpPr>
          <p:spPr>
            <a:xfrm>
              <a:off x="2254664"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hevron 20">
              <a:extLst>
                <a:ext uri="{FF2B5EF4-FFF2-40B4-BE49-F238E27FC236}">
                  <a16:creationId xmlns:a16="http://schemas.microsoft.com/office/drawing/2014/main" id="{E045303C-0A35-C0B9-FB4C-9B3263F23BF4}"/>
                </a:ext>
              </a:extLst>
            </p:cNvPr>
            <p:cNvSpPr/>
            <p:nvPr/>
          </p:nvSpPr>
          <p:spPr>
            <a:xfrm>
              <a:off x="2712657"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 Placeholder 4">
            <a:extLst>
              <a:ext uri="{FF2B5EF4-FFF2-40B4-BE49-F238E27FC236}">
                <a16:creationId xmlns:a16="http://schemas.microsoft.com/office/drawing/2014/main" id="{F20FDA34-9E70-699D-57E9-79FDDF73FF4E}"/>
              </a:ext>
            </a:extLst>
          </p:cNvPr>
          <p:cNvSpPr txBox="1">
            <a:spLocks/>
          </p:cNvSpPr>
          <p:nvPr/>
        </p:nvSpPr>
        <p:spPr>
          <a:xfrm>
            <a:off x="5556201" y="487946"/>
            <a:ext cx="4490382" cy="13101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8000" b="1" dirty="0">
                <a:solidFill>
                  <a:srgbClr val="7DC4A3"/>
                </a:solidFill>
                <a:effectLst>
                  <a:outerShdw blurRad="38100" dist="38100" dir="2700000" algn="tl">
                    <a:srgbClr val="000000">
                      <a:alpha val="43137"/>
                    </a:srgbClr>
                  </a:outerShdw>
                </a:effectLst>
              </a:rPr>
              <a:t>A to T</a:t>
            </a:r>
          </a:p>
        </p:txBody>
      </p:sp>
    </p:spTree>
    <p:extLst>
      <p:ext uri="{BB962C8B-B14F-4D97-AF65-F5344CB8AC3E}">
        <p14:creationId xmlns:p14="http://schemas.microsoft.com/office/powerpoint/2010/main" val="3124093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85D8-FD14-DD4C-F1B5-ED2BBB16147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3258C79-C7B4-5456-395F-C3C3E6027457}"/>
              </a:ext>
            </a:extLst>
          </p:cNvPr>
          <p:cNvSpPr/>
          <p:nvPr/>
        </p:nvSpPr>
        <p:spPr>
          <a:xfrm>
            <a:off x="4958905" y="2090870"/>
            <a:ext cx="6693790" cy="1667788"/>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D29BD45A-7BFF-36CB-1FF2-28BEA32A0393}"/>
              </a:ext>
            </a:extLst>
          </p:cNvPr>
          <p:cNvSpPr>
            <a:spLocks noGrp="1"/>
          </p:cNvSpPr>
          <p:nvPr>
            <p:ph type="body" sz="quarter" idx="10"/>
          </p:nvPr>
        </p:nvSpPr>
        <p:spPr/>
        <p:txBody>
          <a:bodyPr>
            <a:normAutofit lnSpcReduction="10000"/>
          </a:bodyPr>
          <a:lstStyle/>
          <a:p>
            <a:pPr fontAlgn="base"/>
            <a:r>
              <a:rPr lang="en-US" b="1" u="sng" dirty="0"/>
              <a:t>Train: </a:t>
            </a:r>
            <a:r>
              <a:rPr lang="en-US" sz="1800" u="sng" dirty="0"/>
              <a:t>(</a:t>
            </a:r>
            <a:r>
              <a:rPr lang="en-US" sz="1800" u="sng" dirty="0" err="1"/>
              <a:t>Virtualis</a:t>
            </a:r>
            <a:r>
              <a:rPr lang="en-US" sz="1800" u="sng" dirty="0"/>
              <a:t>)</a:t>
            </a:r>
            <a:endParaRPr lang="en-US" sz="1800" dirty="0"/>
          </a:p>
        </p:txBody>
      </p:sp>
      <p:sp>
        <p:nvSpPr>
          <p:cNvPr id="4" name="Text Placeholder 3">
            <a:extLst>
              <a:ext uri="{FF2B5EF4-FFF2-40B4-BE49-F238E27FC236}">
                <a16:creationId xmlns:a16="http://schemas.microsoft.com/office/drawing/2014/main" id="{38F14ADB-D0BF-C0CF-B52D-06614F5C6692}"/>
              </a:ext>
            </a:extLst>
          </p:cNvPr>
          <p:cNvSpPr>
            <a:spLocks noGrp="1"/>
          </p:cNvSpPr>
          <p:nvPr>
            <p:ph type="body" sz="quarter" idx="12"/>
          </p:nvPr>
        </p:nvSpPr>
        <p:spPr>
          <a:xfrm>
            <a:off x="4993655" y="2221025"/>
            <a:ext cx="6553200" cy="1407478"/>
          </a:xfrm>
        </p:spPr>
        <p:txBody>
          <a:bodyPr>
            <a:normAutofit fontScale="92500" lnSpcReduction="20000"/>
          </a:bodyPr>
          <a:lstStyle/>
          <a:p>
            <a:pPr fontAlgn="base"/>
            <a:r>
              <a:rPr lang="en-US" sz="1400" dirty="0">
                <a:solidFill>
                  <a:schemeClr val="bg1"/>
                </a:solidFill>
              </a:rPr>
              <a:t>Do you perform rehabilitation in clinic or refer out?​</a:t>
            </a:r>
          </a:p>
          <a:p>
            <a:pPr fontAlgn="base"/>
            <a:r>
              <a:rPr lang="en-US" sz="1400" dirty="0">
                <a:solidFill>
                  <a:schemeClr val="bg1"/>
                </a:solidFill>
              </a:rPr>
              <a:t>Where do you refer your patients to for rehabilitation?​</a:t>
            </a:r>
          </a:p>
          <a:p>
            <a:pPr fontAlgn="base"/>
            <a:r>
              <a:rPr lang="en-US" sz="1400" dirty="0">
                <a:solidFill>
                  <a:schemeClr val="bg1"/>
                </a:solidFill>
              </a:rPr>
              <a:t>How often do you see patients returning to your clinic after rehabilitation? – ‘Why do they return?’​</a:t>
            </a:r>
          </a:p>
          <a:p>
            <a:pPr fontAlgn="base"/>
            <a:r>
              <a:rPr lang="en-US" sz="1400" dirty="0">
                <a:solidFill>
                  <a:schemeClr val="bg1"/>
                </a:solidFill>
              </a:rPr>
              <a:t>Do you have cross-functional collaboration (e.g. ENT/neuro/PT)?​</a:t>
            </a:r>
          </a:p>
          <a:p>
            <a:pPr fontAlgn="base"/>
            <a:r>
              <a:rPr lang="en-US" sz="1400" dirty="0">
                <a:solidFill>
                  <a:schemeClr val="bg1"/>
                </a:solidFill>
              </a:rPr>
              <a:t>If you rehabilitate, what is your process for offering a personalized rehabilitation plan?”  ​</a:t>
            </a:r>
          </a:p>
        </p:txBody>
      </p:sp>
      <p:sp>
        <p:nvSpPr>
          <p:cNvPr id="5" name="Rectangle 4">
            <a:extLst>
              <a:ext uri="{FF2B5EF4-FFF2-40B4-BE49-F238E27FC236}">
                <a16:creationId xmlns:a16="http://schemas.microsoft.com/office/drawing/2014/main" id="{29135D40-9291-E071-59CF-D0BDA0631B8E}"/>
              </a:ext>
            </a:extLst>
          </p:cNvPr>
          <p:cNvSpPr/>
          <p:nvPr/>
        </p:nvSpPr>
        <p:spPr>
          <a:xfrm>
            <a:off x="1654742" y="2209800"/>
            <a:ext cx="3048000" cy="1066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Define Patient’s Rehabilitation Journey </a:t>
            </a:r>
          </a:p>
        </p:txBody>
      </p:sp>
      <p:sp>
        <p:nvSpPr>
          <p:cNvPr id="6" name="Rectangle 5">
            <a:extLst>
              <a:ext uri="{FF2B5EF4-FFF2-40B4-BE49-F238E27FC236}">
                <a16:creationId xmlns:a16="http://schemas.microsoft.com/office/drawing/2014/main" id="{01AD38FC-A4C5-D40C-D650-AF44383884CB}"/>
              </a:ext>
            </a:extLst>
          </p:cNvPr>
          <p:cNvSpPr/>
          <p:nvPr/>
        </p:nvSpPr>
        <p:spPr>
          <a:xfrm>
            <a:off x="1654742" y="4004493"/>
            <a:ext cx="3048000" cy="1066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Patient Training Resources and Equipment</a:t>
            </a:r>
          </a:p>
        </p:txBody>
      </p:sp>
      <p:sp>
        <p:nvSpPr>
          <p:cNvPr id="8" name="TextBox 7">
            <a:extLst>
              <a:ext uri="{FF2B5EF4-FFF2-40B4-BE49-F238E27FC236}">
                <a16:creationId xmlns:a16="http://schemas.microsoft.com/office/drawing/2014/main" id="{35401FDD-5328-073F-4102-0CEE9D74407F}"/>
              </a:ext>
            </a:extLst>
          </p:cNvPr>
          <p:cNvSpPr txBox="1"/>
          <p:nvPr/>
        </p:nvSpPr>
        <p:spPr>
          <a:xfrm>
            <a:off x="4958111" y="4038600"/>
            <a:ext cx="6624289" cy="1769715"/>
          </a:xfrm>
          <a:prstGeom prst="rect">
            <a:avLst/>
          </a:prstGeom>
          <a:solidFill>
            <a:schemeClr val="bg1">
              <a:lumMod val="50000"/>
            </a:schemeClr>
          </a:solidFill>
        </p:spPr>
        <p:txBody>
          <a:bodyPr wrap="square" rtlCol="0">
            <a:spAutoFit/>
          </a:bodyPr>
          <a:lstStyle/>
          <a:p>
            <a:pPr fontAlgn="base">
              <a:spcBef>
                <a:spcPts val="1000"/>
              </a:spcBef>
            </a:pPr>
            <a:r>
              <a:rPr lang="en-US" sz="1400" dirty="0">
                <a:solidFill>
                  <a:schemeClr val="bg1"/>
                </a:solidFill>
              </a:rPr>
              <a:t>How important is technology to offer the best care for your patients?​</a:t>
            </a:r>
          </a:p>
          <a:p>
            <a:pPr fontAlgn="base">
              <a:spcBef>
                <a:spcPts val="1000"/>
              </a:spcBef>
            </a:pPr>
            <a:r>
              <a:rPr lang="en-US" sz="1400" dirty="0">
                <a:solidFill>
                  <a:schemeClr val="bg1"/>
                </a:solidFill>
              </a:rPr>
              <a:t>Do you provide any resources or tools for independent training/intervention for your patient (self-directed therapy)?​</a:t>
            </a:r>
          </a:p>
          <a:p>
            <a:pPr fontAlgn="base">
              <a:spcBef>
                <a:spcPts val="1000"/>
              </a:spcBef>
            </a:pPr>
            <a:r>
              <a:rPr lang="en-US" sz="1400" dirty="0">
                <a:solidFill>
                  <a:schemeClr val="bg1"/>
                </a:solidFill>
              </a:rPr>
              <a:t>Are you able to provide objective data to insurance/social security for reimbursement?​</a:t>
            </a:r>
          </a:p>
          <a:p>
            <a:pPr fontAlgn="base">
              <a:spcBef>
                <a:spcPts val="1000"/>
              </a:spcBef>
            </a:pPr>
            <a:r>
              <a:rPr lang="en-US" sz="1400" dirty="0">
                <a:solidFill>
                  <a:schemeClr val="bg1"/>
                </a:solidFill>
              </a:rPr>
              <a:t>Tell me about your patient’s motivation for following a rehabilitation plan.</a:t>
            </a:r>
          </a:p>
        </p:txBody>
      </p:sp>
      <p:sp>
        <p:nvSpPr>
          <p:cNvPr id="10" name="TextBox 9">
            <a:extLst>
              <a:ext uri="{FF2B5EF4-FFF2-40B4-BE49-F238E27FC236}">
                <a16:creationId xmlns:a16="http://schemas.microsoft.com/office/drawing/2014/main" id="{F143D8EA-74FE-B2EE-6437-53AFF8C7DD3F}"/>
              </a:ext>
            </a:extLst>
          </p:cNvPr>
          <p:cNvSpPr txBox="1"/>
          <p:nvPr/>
        </p:nvSpPr>
        <p:spPr>
          <a:xfrm rot="16200000">
            <a:off x="522088" y="2560345"/>
            <a:ext cx="146753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Identify needs</a:t>
            </a:r>
          </a:p>
        </p:txBody>
      </p:sp>
      <p:sp>
        <p:nvSpPr>
          <p:cNvPr id="11" name="TextBox 10">
            <a:extLst>
              <a:ext uri="{FF2B5EF4-FFF2-40B4-BE49-F238E27FC236}">
                <a16:creationId xmlns:a16="http://schemas.microsoft.com/office/drawing/2014/main" id="{A4A966C1-56F3-B093-AA18-5ECAF531878B}"/>
              </a:ext>
            </a:extLst>
          </p:cNvPr>
          <p:cNvSpPr txBox="1"/>
          <p:nvPr/>
        </p:nvSpPr>
        <p:spPr>
          <a:xfrm rot="16200000">
            <a:off x="519212" y="4285052"/>
            <a:ext cx="146753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Customer challenges</a:t>
            </a:r>
          </a:p>
        </p:txBody>
      </p:sp>
    </p:spTree>
    <p:extLst>
      <p:ext uri="{BB962C8B-B14F-4D97-AF65-F5344CB8AC3E}">
        <p14:creationId xmlns:p14="http://schemas.microsoft.com/office/powerpoint/2010/main" val="245618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1000"/>
                                        <p:tgtEl>
                                          <p:spTgt spid="4">
                                            <p:txEl>
                                              <p:pRg st="1" end="1"/>
                                            </p:txEl>
                                          </p:spTgt>
                                        </p:tgtEl>
                                      </p:cBhvr>
                                    </p:animEffect>
                                    <p:anim calcmode="lin" valueType="num">
                                      <p:cBhvr>
                                        <p:cTn id="3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3" end="3"/>
                                            </p:txEl>
                                          </p:spTgt>
                                        </p:tgtEl>
                                        <p:attrNameLst>
                                          <p:attrName>style.visibility</p:attrName>
                                        </p:attrNameLst>
                                      </p:cBhvr>
                                      <p:to>
                                        <p:strVal val="visible"/>
                                      </p:to>
                                    </p:set>
                                    <p:animEffect transition="in" filter="fade">
                                      <p:cBhvr>
                                        <p:cTn id="39" dur="1000"/>
                                        <p:tgtEl>
                                          <p:spTgt spid="4">
                                            <p:txEl>
                                              <p:pRg st="3" end="3"/>
                                            </p:txEl>
                                          </p:spTgt>
                                        </p:tgtEl>
                                      </p:cBhvr>
                                    </p:animEffect>
                                    <p:anim calcmode="lin" valueType="num">
                                      <p:cBhvr>
                                        <p:cTn id="4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1000"/>
                                        <p:tgtEl>
                                          <p:spTgt spid="4">
                                            <p:txEl>
                                              <p:pRg st="4" end="4"/>
                                            </p:txEl>
                                          </p:spTgt>
                                        </p:tgtEl>
                                      </p:cBhvr>
                                    </p:animEffect>
                                    <p:anim calcmode="lin" valueType="num">
                                      <p:cBhvr>
                                        <p:cTn id="4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P spid="5" grpId="0" animBg="1"/>
      <p:bldP spid="6" grpId="0" animBg="1"/>
      <p:bldP spid="8" grpId="0" animBg="1"/>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7DA47-BB71-4EC8-4FCF-6834ADAF5A5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1BE49D7-E18F-6D49-EAD6-40A5DDC753C4}"/>
              </a:ext>
            </a:extLst>
          </p:cNvPr>
          <p:cNvSpPr>
            <a:spLocks noGrp="1"/>
          </p:cNvSpPr>
          <p:nvPr>
            <p:ph type="body" sz="quarter" idx="4294967295"/>
          </p:nvPr>
        </p:nvSpPr>
        <p:spPr>
          <a:xfrm>
            <a:off x="914796" y="1700630"/>
            <a:ext cx="10512425" cy="412750"/>
          </a:xfrm>
          <a:prstGeom prst="rect">
            <a:avLst/>
          </a:prstGeom>
        </p:spPr>
        <p:txBody>
          <a:bodyPr>
            <a:normAutofit fontScale="92500" lnSpcReduction="10000"/>
          </a:bodyPr>
          <a:lstStyle/>
          <a:p>
            <a:pPr marL="0" indent="0">
              <a:buNone/>
            </a:pPr>
            <a:r>
              <a:rPr lang="en-US" sz="2800" b="1" dirty="0">
                <a:solidFill>
                  <a:schemeClr val="bg1"/>
                </a:solidFill>
              </a:rPr>
              <a:t>TRANSITION QUESTIONS</a:t>
            </a:r>
          </a:p>
        </p:txBody>
      </p:sp>
      <p:sp>
        <p:nvSpPr>
          <p:cNvPr id="6" name="Text Placeholder 5">
            <a:extLst>
              <a:ext uri="{FF2B5EF4-FFF2-40B4-BE49-F238E27FC236}">
                <a16:creationId xmlns:a16="http://schemas.microsoft.com/office/drawing/2014/main" id="{AD593755-0854-DED5-0DEC-8A734593CE65}"/>
              </a:ext>
            </a:extLst>
          </p:cNvPr>
          <p:cNvSpPr>
            <a:spLocks noGrp="1"/>
          </p:cNvSpPr>
          <p:nvPr>
            <p:ph type="body" sz="quarter" idx="4294967295"/>
          </p:nvPr>
        </p:nvSpPr>
        <p:spPr>
          <a:xfrm>
            <a:off x="991393" y="2672682"/>
            <a:ext cx="10209213" cy="3663950"/>
          </a:xfrm>
          <a:prstGeom prst="rect">
            <a:avLst/>
          </a:prstGeom>
        </p:spPr>
        <p:txBody>
          <a:bodyPr/>
          <a:lstStyle/>
          <a:p>
            <a:r>
              <a:rPr lang="en-US" dirty="0">
                <a:solidFill>
                  <a:schemeClr val="bg1"/>
                </a:solidFill>
              </a:rPr>
              <a:t>Do your patient’s symptoms improve or resolve with rehabilitation/intervention?</a:t>
            </a:r>
          </a:p>
          <a:p>
            <a:endParaRPr lang="en-US" dirty="0">
              <a:solidFill>
                <a:schemeClr val="bg1"/>
              </a:solidFill>
            </a:endParaRPr>
          </a:p>
          <a:p>
            <a:r>
              <a:rPr lang="en-US" dirty="0">
                <a:solidFill>
                  <a:schemeClr val="bg1"/>
                </a:solidFill>
              </a:rPr>
              <a:t>Do you see patients back in your office due to unresolved symptoms/or recurrent dizziness?</a:t>
            </a:r>
          </a:p>
        </p:txBody>
      </p:sp>
      <p:grpSp>
        <p:nvGrpSpPr>
          <p:cNvPr id="14" name="Group 13">
            <a:extLst>
              <a:ext uri="{FF2B5EF4-FFF2-40B4-BE49-F238E27FC236}">
                <a16:creationId xmlns:a16="http://schemas.microsoft.com/office/drawing/2014/main" id="{87B5648C-88FE-64BF-384F-CFDCE897CB79}"/>
              </a:ext>
            </a:extLst>
          </p:cNvPr>
          <p:cNvGrpSpPr/>
          <p:nvPr/>
        </p:nvGrpSpPr>
        <p:grpSpPr>
          <a:xfrm>
            <a:off x="3267696" y="521368"/>
            <a:ext cx="2637250" cy="998622"/>
            <a:chOff x="533400" y="376989"/>
            <a:chExt cx="2637250" cy="998622"/>
          </a:xfrm>
          <a:solidFill>
            <a:srgbClr val="7DC4A3"/>
          </a:solidFill>
        </p:grpSpPr>
        <p:sp>
          <p:nvSpPr>
            <p:cNvPr id="8" name="Arrow: Chevron 7">
              <a:extLst>
                <a:ext uri="{FF2B5EF4-FFF2-40B4-BE49-F238E27FC236}">
                  <a16:creationId xmlns:a16="http://schemas.microsoft.com/office/drawing/2014/main" id="{57F51104-D6D4-F983-F2D8-5FD7C005CB99}"/>
                </a:ext>
              </a:extLst>
            </p:cNvPr>
            <p:cNvSpPr/>
            <p:nvPr/>
          </p:nvSpPr>
          <p:spPr>
            <a:xfrm>
              <a:off x="533400"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hevron 8">
              <a:extLst>
                <a:ext uri="{FF2B5EF4-FFF2-40B4-BE49-F238E27FC236}">
                  <a16:creationId xmlns:a16="http://schemas.microsoft.com/office/drawing/2014/main" id="{83792C5A-B036-D734-8699-5805E268D3EC}"/>
                </a:ext>
              </a:extLst>
            </p:cNvPr>
            <p:cNvSpPr/>
            <p:nvPr/>
          </p:nvSpPr>
          <p:spPr>
            <a:xfrm>
              <a:off x="936039" y="385011"/>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Chevron 9">
              <a:extLst>
                <a:ext uri="{FF2B5EF4-FFF2-40B4-BE49-F238E27FC236}">
                  <a16:creationId xmlns:a16="http://schemas.microsoft.com/office/drawing/2014/main" id="{C5360E49-F4B7-9BA2-5C75-C133FB7AA047}"/>
                </a:ext>
              </a:extLst>
            </p:cNvPr>
            <p:cNvSpPr/>
            <p:nvPr/>
          </p:nvSpPr>
          <p:spPr>
            <a:xfrm>
              <a:off x="1394032"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hevron 10">
              <a:extLst>
                <a:ext uri="{FF2B5EF4-FFF2-40B4-BE49-F238E27FC236}">
                  <a16:creationId xmlns:a16="http://schemas.microsoft.com/office/drawing/2014/main" id="{F21FBE78-02A7-714C-0407-F1F7B1FBBD74}"/>
                </a:ext>
              </a:extLst>
            </p:cNvPr>
            <p:cNvSpPr/>
            <p:nvPr/>
          </p:nvSpPr>
          <p:spPr>
            <a:xfrm>
              <a:off x="1852025"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Arrow: Chevron 11">
              <a:extLst>
                <a:ext uri="{FF2B5EF4-FFF2-40B4-BE49-F238E27FC236}">
                  <a16:creationId xmlns:a16="http://schemas.microsoft.com/office/drawing/2014/main" id="{A4E8822F-0124-5AA7-4A50-7F6CA6E1E0EA}"/>
                </a:ext>
              </a:extLst>
            </p:cNvPr>
            <p:cNvSpPr/>
            <p:nvPr/>
          </p:nvSpPr>
          <p:spPr>
            <a:xfrm>
              <a:off x="2254664"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C43B3EE1-041A-1784-2620-068BDFC56A04}"/>
                </a:ext>
              </a:extLst>
            </p:cNvPr>
            <p:cNvSpPr/>
            <p:nvPr/>
          </p:nvSpPr>
          <p:spPr>
            <a:xfrm>
              <a:off x="2712657"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BA2B450A-72F4-6D1C-0EC5-FF44BD329F0D}"/>
              </a:ext>
            </a:extLst>
          </p:cNvPr>
          <p:cNvGrpSpPr/>
          <p:nvPr/>
        </p:nvGrpSpPr>
        <p:grpSpPr>
          <a:xfrm>
            <a:off x="685800" y="529389"/>
            <a:ext cx="2637250" cy="998622"/>
            <a:chOff x="533400" y="376989"/>
            <a:chExt cx="2637250" cy="998622"/>
          </a:xfrm>
          <a:solidFill>
            <a:srgbClr val="7DC4A3"/>
          </a:solidFill>
        </p:grpSpPr>
        <p:sp>
          <p:nvSpPr>
            <p:cNvPr id="16" name="Arrow: Chevron 15">
              <a:extLst>
                <a:ext uri="{FF2B5EF4-FFF2-40B4-BE49-F238E27FC236}">
                  <a16:creationId xmlns:a16="http://schemas.microsoft.com/office/drawing/2014/main" id="{75317B81-B8E4-4F19-16E3-9E589E1B8FC1}"/>
                </a:ext>
              </a:extLst>
            </p:cNvPr>
            <p:cNvSpPr/>
            <p:nvPr/>
          </p:nvSpPr>
          <p:spPr>
            <a:xfrm>
              <a:off x="533400"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hevron 16">
              <a:extLst>
                <a:ext uri="{FF2B5EF4-FFF2-40B4-BE49-F238E27FC236}">
                  <a16:creationId xmlns:a16="http://schemas.microsoft.com/office/drawing/2014/main" id="{A7083DC0-0DE1-F787-B4B6-1FA6AD8F35E2}"/>
                </a:ext>
              </a:extLst>
            </p:cNvPr>
            <p:cNvSpPr/>
            <p:nvPr/>
          </p:nvSpPr>
          <p:spPr>
            <a:xfrm>
              <a:off x="936039" y="385011"/>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0287CDA3-09EE-2C4F-BAB4-374F77C23788}"/>
                </a:ext>
              </a:extLst>
            </p:cNvPr>
            <p:cNvSpPr/>
            <p:nvPr/>
          </p:nvSpPr>
          <p:spPr>
            <a:xfrm>
              <a:off x="1394032"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hevron 18">
              <a:extLst>
                <a:ext uri="{FF2B5EF4-FFF2-40B4-BE49-F238E27FC236}">
                  <a16:creationId xmlns:a16="http://schemas.microsoft.com/office/drawing/2014/main" id="{3696C906-4DC8-32BA-76EC-01C19E9D9774}"/>
                </a:ext>
              </a:extLst>
            </p:cNvPr>
            <p:cNvSpPr/>
            <p:nvPr/>
          </p:nvSpPr>
          <p:spPr>
            <a:xfrm>
              <a:off x="1852025"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5CBBB997-1ACC-CBBC-78AB-C8A8DA817AB6}"/>
                </a:ext>
              </a:extLst>
            </p:cNvPr>
            <p:cNvSpPr/>
            <p:nvPr/>
          </p:nvSpPr>
          <p:spPr>
            <a:xfrm>
              <a:off x="2254664" y="381000"/>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Chevron 20">
              <a:extLst>
                <a:ext uri="{FF2B5EF4-FFF2-40B4-BE49-F238E27FC236}">
                  <a16:creationId xmlns:a16="http://schemas.microsoft.com/office/drawing/2014/main" id="{81CF3821-33BD-E2E9-4E59-96A025FF4C26}"/>
                </a:ext>
              </a:extLst>
            </p:cNvPr>
            <p:cNvSpPr/>
            <p:nvPr/>
          </p:nvSpPr>
          <p:spPr>
            <a:xfrm>
              <a:off x="2712657" y="376989"/>
              <a:ext cx="457993" cy="990600"/>
            </a:xfrm>
            <a:prstGeom prst="chevr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 Placeholder 4">
            <a:extLst>
              <a:ext uri="{FF2B5EF4-FFF2-40B4-BE49-F238E27FC236}">
                <a16:creationId xmlns:a16="http://schemas.microsoft.com/office/drawing/2014/main" id="{0028B231-F87C-74AA-254C-5A9BE3CEAC17}"/>
              </a:ext>
            </a:extLst>
          </p:cNvPr>
          <p:cNvSpPr txBox="1">
            <a:spLocks/>
          </p:cNvSpPr>
          <p:nvPr/>
        </p:nvSpPr>
        <p:spPr>
          <a:xfrm>
            <a:off x="5556201" y="487946"/>
            <a:ext cx="4490382" cy="13101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8000" b="1" dirty="0">
                <a:solidFill>
                  <a:srgbClr val="7DC4A3"/>
                </a:solidFill>
                <a:effectLst>
                  <a:outerShdw blurRad="38100" dist="38100" dir="2700000" algn="tl">
                    <a:srgbClr val="000000">
                      <a:alpha val="43137"/>
                    </a:srgbClr>
                  </a:outerShdw>
                </a:effectLst>
              </a:rPr>
              <a:t>T to A</a:t>
            </a:r>
          </a:p>
        </p:txBody>
      </p:sp>
    </p:spTree>
    <p:extLst>
      <p:ext uri="{BB962C8B-B14F-4D97-AF65-F5344CB8AC3E}">
        <p14:creationId xmlns:p14="http://schemas.microsoft.com/office/powerpoint/2010/main" val="3140105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E985D-9A6D-A771-621D-F2810A946E3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E888C0D-FFF0-4F8C-8785-373DC2F51407}"/>
              </a:ext>
            </a:extLst>
          </p:cNvPr>
          <p:cNvSpPr/>
          <p:nvPr/>
        </p:nvSpPr>
        <p:spPr>
          <a:xfrm>
            <a:off x="4958111" y="4241916"/>
            <a:ext cx="6693790" cy="1401796"/>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B816502-2866-0D37-9D0E-BAB02E46133D}"/>
              </a:ext>
            </a:extLst>
          </p:cNvPr>
          <p:cNvSpPr/>
          <p:nvPr/>
        </p:nvSpPr>
        <p:spPr>
          <a:xfrm>
            <a:off x="4958111" y="2096388"/>
            <a:ext cx="6693790" cy="1637412"/>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1">
            <a:extLst>
              <a:ext uri="{FF2B5EF4-FFF2-40B4-BE49-F238E27FC236}">
                <a16:creationId xmlns:a16="http://schemas.microsoft.com/office/drawing/2014/main" id="{DA95567D-2724-36BE-F235-554190F99EA4}"/>
              </a:ext>
            </a:extLst>
          </p:cNvPr>
          <p:cNvSpPr>
            <a:spLocks noGrp="1"/>
          </p:cNvSpPr>
          <p:nvPr>
            <p:ph type="body" sz="quarter" idx="10"/>
          </p:nvPr>
        </p:nvSpPr>
        <p:spPr>
          <a:xfrm>
            <a:off x="839787" y="1075822"/>
            <a:ext cx="10818813" cy="412562"/>
          </a:xfrm>
        </p:spPr>
        <p:txBody>
          <a:bodyPr>
            <a:normAutofit fontScale="92500"/>
          </a:bodyPr>
          <a:lstStyle/>
          <a:p>
            <a:pPr fontAlgn="base"/>
            <a:r>
              <a:rPr lang="en-US" b="1" u="sng" dirty="0"/>
              <a:t>Assessment: </a:t>
            </a:r>
            <a:r>
              <a:rPr lang="en-US" sz="1800" dirty="0"/>
              <a:t>(</a:t>
            </a:r>
            <a:r>
              <a:rPr lang="en-US" sz="1800" dirty="0" err="1"/>
              <a:t>Virtualis</a:t>
            </a:r>
            <a:r>
              <a:rPr lang="en-US" sz="1800" dirty="0"/>
              <a:t> SOT, MCT, Adaptation, LOS, VORTEQ diagnostics/assessments), </a:t>
            </a:r>
            <a:r>
              <a:rPr lang="en-US" sz="1800" dirty="0" err="1"/>
              <a:t>vHIT</a:t>
            </a:r>
            <a:r>
              <a:rPr lang="en-US" sz="1800" dirty="0"/>
              <a:t> </a:t>
            </a:r>
          </a:p>
        </p:txBody>
      </p:sp>
      <p:sp>
        <p:nvSpPr>
          <p:cNvPr id="4" name="Text Placeholder 3">
            <a:extLst>
              <a:ext uri="{FF2B5EF4-FFF2-40B4-BE49-F238E27FC236}">
                <a16:creationId xmlns:a16="http://schemas.microsoft.com/office/drawing/2014/main" id="{38367D21-DA97-5878-5EC2-8AB456E9D8F4}"/>
              </a:ext>
            </a:extLst>
          </p:cNvPr>
          <p:cNvSpPr>
            <a:spLocks noGrp="1"/>
          </p:cNvSpPr>
          <p:nvPr>
            <p:ph type="body" sz="quarter" idx="12"/>
          </p:nvPr>
        </p:nvSpPr>
        <p:spPr>
          <a:xfrm>
            <a:off x="5105400" y="2190063"/>
            <a:ext cx="6477000" cy="1467537"/>
          </a:xfrm>
        </p:spPr>
        <p:txBody>
          <a:bodyPr/>
          <a:lstStyle/>
          <a:p>
            <a:pPr fontAlgn="base">
              <a:lnSpc>
                <a:spcPct val="100000"/>
              </a:lnSpc>
            </a:pPr>
            <a:r>
              <a:rPr lang="en-US" sz="1400" dirty="0">
                <a:solidFill>
                  <a:schemeClr val="bg1"/>
                </a:solidFill>
              </a:rPr>
              <a:t>Do you schedule follow up appointments with your patients post-training?</a:t>
            </a:r>
          </a:p>
          <a:p>
            <a:pPr fontAlgn="base">
              <a:lnSpc>
                <a:spcPct val="100000"/>
              </a:lnSpc>
            </a:pPr>
            <a:r>
              <a:rPr lang="en-US" sz="1400" dirty="0">
                <a:solidFill>
                  <a:schemeClr val="bg1"/>
                </a:solidFill>
              </a:rPr>
              <a:t>How do you know when your patient is back to normal function? How do you know when to discharge patient versus refer for more training or other interventions?</a:t>
            </a:r>
          </a:p>
          <a:p>
            <a:pPr fontAlgn="base">
              <a:lnSpc>
                <a:spcPct val="100000"/>
              </a:lnSpc>
            </a:pPr>
            <a:r>
              <a:rPr lang="en-US" sz="1400" dirty="0">
                <a:solidFill>
                  <a:schemeClr val="bg1"/>
                </a:solidFill>
              </a:rPr>
              <a:t>Does the patient need more diagnostic testing based on unresolved symptoms? How often does your patient need repeat diagnostic testing?</a:t>
            </a:r>
          </a:p>
          <a:p>
            <a:pPr fontAlgn="base">
              <a:lnSpc>
                <a:spcPct val="100000"/>
              </a:lnSpc>
            </a:pPr>
            <a:endParaRPr lang="en-US" sz="1400" dirty="0"/>
          </a:p>
        </p:txBody>
      </p:sp>
      <p:sp>
        <p:nvSpPr>
          <p:cNvPr id="5" name="Rectangle 4">
            <a:extLst>
              <a:ext uri="{FF2B5EF4-FFF2-40B4-BE49-F238E27FC236}">
                <a16:creationId xmlns:a16="http://schemas.microsoft.com/office/drawing/2014/main" id="{8FEE8108-DB14-A365-6ABC-C03B88AF1FF9}"/>
              </a:ext>
            </a:extLst>
          </p:cNvPr>
          <p:cNvSpPr/>
          <p:nvPr/>
        </p:nvSpPr>
        <p:spPr>
          <a:xfrm>
            <a:off x="1627109" y="2209800"/>
            <a:ext cx="3048000" cy="1066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Define Patient’s </a:t>
            </a:r>
          </a:p>
          <a:p>
            <a:pPr algn="ctr"/>
            <a:r>
              <a:rPr lang="en-US" dirty="0"/>
              <a:t>Functional Abilities</a:t>
            </a:r>
          </a:p>
        </p:txBody>
      </p:sp>
      <p:sp>
        <p:nvSpPr>
          <p:cNvPr id="6" name="Rectangle 5">
            <a:extLst>
              <a:ext uri="{FF2B5EF4-FFF2-40B4-BE49-F238E27FC236}">
                <a16:creationId xmlns:a16="http://schemas.microsoft.com/office/drawing/2014/main" id="{E284FEE2-8968-03DC-69BD-C1F4AA0A8FBE}"/>
              </a:ext>
            </a:extLst>
          </p:cNvPr>
          <p:cNvSpPr/>
          <p:nvPr/>
        </p:nvSpPr>
        <p:spPr>
          <a:xfrm>
            <a:off x="1654742" y="4241916"/>
            <a:ext cx="3048000" cy="1066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Patient Equipment</a:t>
            </a:r>
          </a:p>
        </p:txBody>
      </p:sp>
      <p:sp>
        <p:nvSpPr>
          <p:cNvPr id="8" name="TextBox 7">
            <a:extLst>
              <a:ext uri="{FF2B5EF4-FFF2-40B4-BE49-F238E27FC236}">
                <a16:creationId xmlns:a16="http://schemas.microsoft.com/office/drawing/2014/main" id="{EB787840-3150-63C8-5C8B-2D2EE9381ED5}"/>
              </a:ext>
            </a:extLst>
          </p:cNvPr>
          <p:cNvSpPr txBox="1"/>
          <p:nvPr/>
        </p:nvSpPr>
        <p:spPr>
          <a:xfrm>
            <a:off x="5035370" y="4412188"/>
            <a:ext cx="6482862" cy="866904"/>
          </a:xfrm>
          <a:prstGeom prst="rect">
            <a:avLst/>
          </a:prstGeom>
          <a:noFill/>
        </p:spPr>
        <p:txBody>
          <a:bodyPr wrap="square" rtlCol="0">
            <a:spAutoFit/>
          </a:bodyPr>
          <a:lstStyle/>
          <a:p>
            <a:pPr fontAlgn="base">
              <a:spcBef>
                <a:spcPts val="1000"/>
              </a:spcBef>
            </a:pPr>
            <a:r>
              <a:rPr lang="en-US" sz="1400" dirty="0">
                <a:solidFill>
                  <a:schemeClr val="bg1"/>
                </a:solidFill>
              </a:rPr>
              <a:t>What equipment or resources do you use to assess progress after intervention? </a:t>
            </a:r>
          </a:p>
          <a:p>
            <a:pPr fontAlgn="base">
              <a:spcBef>
                <a:spcPts val="1000"/>
              </a:spcBef>
            </a:pPr>
            <a:r>
              <a:rPr lang="en-US" sz="1400" dirty="0">
                <a:solidFill>
                  <a:schemeClr val="bg1"/>
                </a:solidFill>
              </a:rPr>
              <a:t>Do these tools have objective results (determine frequency/side/sensory input specific)? </a:t>
            </a:r>
          </a:p>
        </p:txBody>
      </p:sp>
      <p:sp>
        <p:nvSpPr>
          <p:cNvPr id="10" name="TextBox 9">
            <a:extLst>
              <a:ext uri="{FF2B5EF4-FFF2-40B4-BE49-F238E27FC236}">
                <a16:creationId xmlns:a16="http://schemas.microsoft.com/office/drawing/2014/main" id="{71906C8E-EDB7-6C69-E4A8-B7BC55804F56}"/>
              </a:ext>
            </a:extLst>
          </p:cNvPr>
          <p:cNvSpPr txBox="1"/>
          <p:nvPr/>
        </p:nvSpPr>
        <p:spPr>
          <a:xfrm rot="16200000">
            <a:off x="522088" y="2560345"/>
            <a:ext cx="146753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Identify needs</a:t>
            </a:r>
          </a:p>
        </p:txBody>
      </p:sp>
      <p:sp>
        <p:nvSpPr>
          <p:cNvPr id="11" name="TextBox 10">
            <a:extLst>
              <a:ext uri="{FF2B5EF4-FFF2-40B4-BE49-F238E27FC236}">
                <a16:creationId xmlns:a16="http://schemas.microsoft.com/office/drawing/2014/main" id="{8414414B-2ADD-56AC-316B-6DC59CDC66D9}"/>
              </a:ext>
            </a:extLst>
          </p:cNvPr>
          <p:cNvSpPr txBox="1"/>
          <p:nvPr/>
        </p:nvSpPr>
        <p:spPr>
          <a:xfrm rot="16200000">
            <a:off x="519212" y="4522475"/>
            <a:ext cx="1467536"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Customer challenges</a:t>
            </a:r>
          </a:p>
        </p:txBody>
      </p:sp>
    </p:spTree>
    <p:extLst>
      <p:ext uri="{BB962C8B-B14F-4D97-AF65-F5344CB8AC3E}">
        <p14:creationId xmlns:p14="http://schemas.microsoft.com/office/powerpoint/2010/main" val="114894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1000"/>
                                        <p:tgtEl>
                                          <p:spTgt spid="4">
                                            <p:txEl>
                                              <p:pRg st="0" end="0"/>
                                            </p:txEl>
                                          </p:spTgt>
                                        </p:tgtEl>
                                      </p:cBhvr>
                                    </p:animEffect>
                                    <p:anim calcmode="lin" valueType="num">
                                      <p:cBhvr>
                                        <p:cTn id="2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1000"/>
                                        <p:tgtEl>
                                          <p:spTgt spid="4">
                                            <p:txEl>
                                              <p:pRg st="1" end="1"/>
                                            </p:txEl>
                                          </p:spTgt>
                                        </p:tgtEl>
                                      </p:cBhvr>
                                    </p:animEffect>
                                    <p:anim calcmode="lin" valueType="num">
                                      <p:cBhvr>
                                        <p:cTn id="3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2" end="2"/>
                                            </p:txEl>
                                          </p:spTgt>
                                        </p:tgtEl>
                                        <p:attrNameLst>
                                          <p:attrName>style.visibility</p:attrName>
                                        </p:attrNameLst>
                                      </p:cBhvr>
                                      <p:to>
                                        <p:strVal val="visible"/>
                                      </p:to>
                                    </p:set>
                                    <p:animEffect transition="in" filter="fade">
                                      <p:cBhvr>
                                        <p:cTn id="34" dur="1000"/>
                                        <p:tgtEl>
                                          <p:spTgt spid="4">
                                            <p:txEl>
                                              <p:pRg st="2" end="2"/>
                                            </p:txEl>
                                          </p:spTgt>
                                        </p:tgtEl>
                                      </p:cBhvr>
                                    </p:animEffect>
                                    <p:anim calcmode="lin" valueType="num">
                                      <p:cBhvr>
                                        <p:cTn id="3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1000"/>
                                        <p:tgtEl>
                                          <p:spTgt spid="6"/>
                                        </p:tgtEl>
                                      </p:cBhvr>
                                    </p:animEffect>
                                    <p:anim calcmode="lin" valueType="num">
                                      <p:cBhvr>
                                        <p:cTn id="47" dur="1000" fill="hold"/>
                                        <p:tgtEl>
                                          <p:spTgt spid="6"/>
                                        </p:tgtEl>
                                        <p:attrNameLst>
                                          <p:attrName>ppt_x</p:attrName>
                                        </p:attrNameLst>
                                      </p:cBhvr>
                                      <p:tavLst>
                                        <p:tav tm="0">
                                          <p:val>
                                            <p:strVal val="#ppt_x"/>
                                          </p:val>
                                        </p:tav>
                                        <p:tav tm="100000">
                                          <p:val>
                                            <p:strVal val="#ppt_x"/>
                                          </p:val>
                                        </p:tav>
                                      </p:tavLst>
                                    </p:anim>
                                    <p:anim calcmode="lin" valueType="num">
                                      <p:cBhvr>
                                        <p:cTn id="4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anim calcmode="lin" valueType="num">
                                      <p:cBhvr>
                                        <p:cTn id="54" dur="1000" fill="hold"/>
                                        <p:tgtEl>
                                          <p:spTgt spid="7"/>
                                        </p:tgtEl>
                                        <p:attrNameLst>
                                          <p:attrName>ppt_x</p:attrName>
                                        </p:attrNameLst>
                                      </p:cBhvr>
                                      <p:tavLst>
                                        <p:tav tm="0">
                                          <p:val>
                                            <p:strVal val="#ppt_x"/>
                                          </p:val>
                                        </p:tav>
                                        <p:tav tm="100000">
                                          <p:val>
                                            <p:strVal val="#ppt_x"/>
                                          </p:val>
                                        </p:tav>
                                      </p:tavLst>
                                    </p:anim>
                                    <p:anim calcmode="lin" valueType="num">
                                      <p:cBhvr>
                                        <p:cTn id="55" dur="10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uiExpand="1" build="p"/>
      <p:bldP spid="5" grpId="0" animBg="1"/>
      <p:bldP spid="6" grpId="0" animBg="1"/>
      <p:bldP spid="8"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F0D2D6-80FD-6DED-F31D-8F310E578D14}"/>
              </a:ext>
            </a:extLst>
          </p:cNvPr>
          <p:cNvSpPr>
            <a:spLocks noGrp="1"/>
          </p:cNvSpPr>
          <p:nvPr>
            <p:ph type="body" sz="quarter" idx="10"/>
          </p:nvPr>
        </p:nvSpPr>
        <p:spPr/>
        <p:txBody>
          <a:bodyPr>
            <a:normAutofit lnSpcReduction="10000"/>
          </a:bodyPr>
          <a:lstStyle/>
          <a:p>
            <a:r>
              <a:rPr lang="en-US" dirty="0"/>
              <a:t>Conclusions for DATA for the Audiologist / ENT</a:t>
            </a:r>
          </a:p>
        </p:txBody>
      </p:sp>
      <p:sp>
        <p:nvSpPr>
          <p:cNvPr id="3" name="Text Placeholder 2">
            <a:extLst>
              <a:ext uri="{FF2B5EF4-FFF2-40B4-BE49-F238E27FC236}">
                <a16:creationId xmlns:a16="http://schemas.microsoft.com/office/drawing/2014/main" id="{9EB1C68C-2BED-7750-6C0C-8C2F2B0150B8}"/>
              </a:ext>
            </a:extLst>
          </p:cNvPr>
          <p:cNvSpPr>
            <a:spLocks noGrp="1"/>
          </p:cNvSpPr>
          <p:nvPr>
            <p:ph type="body" sz="quarter" idx="11"/>
          </p:nvPr>
        </p:nvSpPr>
        <p:spPr>
          <a:xfrm>
            <a:off x="839788" y="1852025"/>
            <a:ext cx="10437812" cy="3665207"/>
          </a:xfrm>
        </p:spPr>
        <p:txBody>
          <a:bodyPr/>
          <a:lstStyle/>
          <a:p>
            <a:r>
              <a:rPr lang="en-US" sz="2400" u="sng" dirty="0"/>
              <a:t>Goals for this customer group:</a:t>
            </a:r>
          </a:p>
          <a:p>
            <a:pPr marL="457200" indent="-457200">
              <a:buFont typeface="+mj-lt"/>
              <a:buAutoNum type="arabicPeriod"/>
            </a:pPr>
            <a:r>
              <a:rPr lang="en-US" dirty="0"/>
              <a:t>Make sure </a:t>
            </a:r>
            <a:r>
              <a:rPr lang="en-US" b="1" dirty="0"/>
              <a:t>diagnostics</a:t>
            </a:r>
            <a:r>
              <a:rPr lang="en-US" dirty="0"/>
              <a:t> are thorough/comprehensive and can distinguish vestibular populations </a:t>
            </a:r>
          </a:p>
          <a:p>
            <a:pPr marL="457200" indent="-457200">
              <a:buFont typeface="+mj-lt"/>
              <a:buAutoNum type="arabicPeriod"/>
            </a:pPr>
            <a:r>
              <a:rPr lang="en-US" b="1" dirty="0"/>
              <a:t>Assessment</a:t>
            </a:r>
            <a:r>
              <a:rPr lang="en-US" dirty="0"/>
              <a:t> of your patient’s functional abilities both before and after training</a:t>
            </a:r>
          </a:p>
          <a:p>
            <a:pPr marL="1143000" lvl="1" indent="-457200">
              <a:buFont typeface="+mj-lt"/>
              <a:buAutoNum type="arabicPeriod"/>
            </a:pPr>
            <a:r>
              <a:rPr lang="en-US" i="1" dirty="0"/>
              <a:t>Larger opportunity (less likely to have these tools in their clinic compared to diagnostic equipment)</a:t>
            </a:r>
          </a:p>
        </p:txBody>
      </p:sp>
      <p:sp>
        <p:nvSpPr>
          <p:cNvPr id="4" name="TextBox 3">
            <a:extLst>
              <a:ext uri="{FF2B5EF4-FFF2-40B4-BE49-F238E27FC236}">
                <a16:creationId xmlns:a16="http://schemas.microsoft.com/office/drawing/2014/main" id="{6956EA27-75FE-033B-EA7F-0710F53ECDF2}"/>
              </a:ext>
            </a:extLst>
          </p:cNvPr>
          <p:cNvSpPr txBox="1"/>
          <p:nvPr/>
        </p:nvSpPr>
        <p:spPr>
          <a:xfrm>
            <a:off x="2439838" y="4811134"/>
            <a:ext cx="7772400" cy="830997"/>
          </a:xfrm>
          <a:prstGeom prst="rect">
            <a:avLst/>
          </a:prstGeom>
          <a:solidFill>
            <a:srgbClr val="96989A"/>
          </a:solidFill>
        </p:spPr>
        <p:txBody>
          <a:bodyPr wrap="square" rtlCol="0">
            <a:spAutoFit/>
          </a:bodyPr>
          <a:lstStyle/>
          <a:p>
            <a:pPr algn="ctr"/>
            <a:r>
              <a:rPr lang="en-US" sz="2400" dirty="0">
                <a:latin typeface="Arial" panose="020B0604020202020204" pitchFamily="34" charset="0"/>
                <a:cs typeface="Arial" panose="020B0604020202020204" pitchFamily="34" charset="0"/>
              </a:rPr>
              <a:t>DATA can also be a challenge for your customers </a:t>
            </a:r>
          </a:p>
          <a:p>
            <a:pPr algn="ctr"/>
            <a:r>
              <a:rPr lang="en-US" sz="2400" dirty="0">
                <a:latin typeface="Arial" panose="020B0604020202020204" pitchFamily="34" charset="0"/>
                <a:cs typeface="Arial" panose="020B0604020202020204" pitchFamily="34" charset="0"/>
              </a:rPr>
              <a:t>due to time and financial limitations.</a:t>
            </a:r>
          </a:p>
        </p:txBody>
      </p:sp>
    </p:spTree>
    <p:extLst>
      <p:ext uri="{BB962C8B-B14F-4D97-AF65-F5344CB8AC3E}">
        <p14:creationId xmlns:p14="http://schemas.microsoft.com/office/powerpoint/2010/main" val="401520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6A9B94B-8A0F-2774-61E1-AD7FCBC56A87}"/>
              </a:ext>
            </a:extLst>
          </p:cNvPr>
          <p:cNvSpPr>
            <a:spLocks noGrp="1"/>
          </p:cNvSpPr>
          <p:nvPr>
            <p:ph type="body" sz="quarter" idx="10"/>
          </p:nvPr>
        </p:nvSpPr>
        <p:spPr>
          <a:xfrm>
            <a:off x="839787" y="1015439"/>
            <a:ext cx="10512425" cy="1210177"/>
          </a:xfrm>
        </p:spPr>
        <p:txBody>
          <a:bodyPr>
            <a:noAutofit/>
          </a:bodyPr>
          <a:lstStyle/>
          <a:p>
            <a:r>
              <a:rPr lang="en-US" dirty="0"/>
              <a:t>Benefits for your </a:t>
            </a:r>
            <a:r>
              <a:rPr lang="en-US" dirty="0" err="1"/>
              <a:t>AuD</a:t>
            </a:r>
            <a:r>
              <a:rPr lang="en-US" dirty="0"/>
              <a:t>/ENT customer to adding more comprehensive diagnostics &amp; functional assessments</a:t>
            </a:r>
          </a:p>
        </p:txBody>
      </p:sp>
      <p:sp>
        <p:nvSpPr>
          <p:cNvPr id="5" name="Text Placeholder 2">
            <a:extLst>
              <a:ext uri="{FF2B5EF4-FFF2-40B4-BE49-F238E27FC236}">
                <a16:creationId xmlns:a16="http://schemas.microsoft.com/office/drawing/2014/main" id="{CAFC58F6-8ED6-D1AF-461F-0309A02DA711}"/>
              </a:ext>
            </a:extLst>
          </p:cNvPr>
          <p:cNvSpPr txBox="1">
            <a:spLocks noGrp="1"/>
          </p:cNvSpPr>
          <p:nvPr>
            <p:ph type="body" sz="quarter" idx="11"/>
          </p:nvPr>
        </p:nvSpPr>
        <p:spPr>
          <a:xfrm>
            <a:off x="839788" y="2285999"/>
            <a:ext cx="10512424" cy="323056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da-DK" sz="2000" kern="1200" smtClean="0">
                <a:solidFill>
                  <a:schemeClr val="tx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Systemskrift"/>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Systemskrift"/>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b="1" dirty="0"/>
              <a:t>Better patient care </a:t>
            </a:r>
            <a:r>
              <a:rPr lang="en-US" dirty="0"/>
              <a:t>– shorten the patient’s dizziness journey with good data at the beginning and appropriate interventions</a:t>
            </a:r>
          </a:p>
          <a:p>
            <a:pPr marL="457200" indent="-457200">
              <a:buFont typeface="+mj-lt"/>
              <a:buAutoNum type="arabicPeriod"/>
            </a:pPr>
            <a:r>
              <a:rPr lang="en-US" dirty="0"/>
              <a:t>Ensuring </a:t>
            </a:r>
            <a:r>
              <a:rPr lang="en-US" b="1" dirty="0"/>
              <a:t>positive patient outcomes </a:t>
            </a:r>
            <a:r>
              <a:rPr lang="en-US" dirty="0"/>
              <a:t>– patients love to be proactively followed up with (scheduling follow up appointments post training = another appointment on the schedule + happy patient [word of mouth = more $$])</a:t>
            </a:r>
          </a:p>
          <a:p>
            <a:pPr marL="457200" indent="-457200">
              <a:buFont typeface="+mj-lt"/>
              <a:buAutoNum type="arabicPeriod"/>
            </a:pPr>
            <a:r>
              <a:rPr lang="en-US" dirty="0"/>
              <a:t>More efficient dizziness journey allows for </a:t>
            </a:r>
            <a:r>
              <a:rPr lang="en-US" b="1" dirty="0"/>
              <a:t>new patients </a:t>
            </a:r>
            <a:r>
              <a:rPr lang="en-US" dirty="0"/>
              <a:t>to enter the practice (more patients = more money $$)</a:t>
            </a:r>
          </a:p>
          <a:p>
            <a:pPr marL="457200" indent="-457200">
              <a:buFont typeface="+mj-lt"/>
              <a:buAutoNum type="arabicPeriod"/>
            </a:pPr>
            <a:r>
              <a:rPr lang="en-US" dirty="0"/>
              <a:t>If you cannot complete DATA within your clinic, you can </a:t>
            </a:r>
            <a:r>
              <a:rPr lang="en-US" b="1" dirty="0"/>
              <a:t>build referral partners </a:t>
            </a:r>
            <a:r>
              <a:rPr lang="en-US" dirty="0"/>
              <a:t>within your community for your patient’s benefit.</a:t>
            </a:r>
          </a:p>
        </p:txBody>
      </p:sp>
    </p:spTree>
    <p:extLst>
      <p:ext uri="{BB962C8B-B14F-4D97-AF65-F5344CB8AC3E}">
        <p14:creationId xmlns:p14="http://schemas.microsoft.com/office/powerpoint/2010/main" val="4065625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D1A4E-AC69-0B76-D5EC-E04513FE29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FDCE3B-EC29-9959-0F6E-EA7F8F706F06}"/>
              </a:ext>
            </a:extLst>
          </p:cNvPr>
          <p:cNvSpPr>
            <a:spLocks noGrp="1"/>
          </p:cNvSpPr>
          <p:nvPr>
            <p:ph type="body" sz="quarter" idx="4294967295"/>
          </p:nvPr>
        </p:nvSpPr>
        <p:spPr/>
        <p:txBody>
          <a:bodyPr/>
          <a:lstStyle/>
          <a:p>
            <a:endParaRPr lang="en-US"/>
          </a:p>
        </p:txBody>
      </p:sp>
      <p:sp>
        <p:nvSpPr>
          <p:cNvPr id="5" name="Text Placeholder 4">
            <a:extLst>
              <a:ext uri="{FF2B5EF4-FFF2-40B4-BE49-F238E27FC236}">
                <a16:creationId xmlns:a16="http://schemas.microsoft.com/office/drawing/2014/main" id="{01BDC9FD-11A9-5A24-FFB4-9E7BDB64314A}"/>
              </a:ext>
            </a:extLst>
          </p:cNvPr>
          <p:cNvSpPr>
            <a:spLocks noGrp="1"/>
          </p:cNvSpPr>
          <p:nvPr>
            <p:ph type="body" sz="quarter" idx="10"/>
          </p:nvPr>
        </p:nvSpPr>
        <p:spPr>
          <a:xfrm>
            <a:off x="803996" y="2666999"/>
            <a:ext cx="7668268" cy="834355"/>
          </a:xfrm>
        </p:spPr>
        <p:txBody>
          <a:bodyPr/>
          <a:lstStyle/>
          <a:p>
            <a:r>
              <a:rPr lang="en-US" dirty="0"/>
              <a:t>Selling DATA Example</a:t>
            </a:r>
          </a:p>
        </p:txBody>
      </p:sp>
    </p:spTree>
    <p:extLst>
      <p:ext uri="{BB962C8B-B14F-4D97-AF65-F5344CB8AC3E}">
        <p14:creationId xmlns:p14="http://schemas.microsoft.com/office/powerpoint/2010/main" val="2833428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88A6D5B-5B3C-1380-1801-31B5F22B5FBF}"/>
              </a:ext>
            </a:extLst>
          </p:cNvPr>
          <p:cNvSpPr>
            <a:spLocks noGrp="1"/>
          </p:cNvSpPr>
          <p:nvPr>
            <p:ph type="body" sz="quarter" idx="10"/>
          </p:nvPr>
        </p:nvSpPr>
        <p:spPr/>
        <p:txBody>
          <a:bodyPr>
            <a:normAutofit lnSpcReduction="10000"/>
          </a:bodyPr>
          <a:lstStyle/>
          <a:p>
            <a:r>
              <a:rPr lang="da-DK" dirty="0"/>
              <a:t>Virtualis in Denmark</a:t>
            </a:r>
          </a:p>
        </p:txBody>
      </p:sp>
      <p:sp>
        <p:nvSpPr>
          <p:cNvPr id="7" name="Text Placeholder 6">
            <a:extLst>
              <a:ext uri="{FF2B5EF4-FFF2-40B4-BE49-F238E27FC236}">
                <a16:creationId xmlns:a16="http://schemas.microsoft.com/office/drawing/2014/main" id="{DCBA60CC-1F7C-DB5B-57BB-298D10C69CA1}"/>
              </a:ext>
            </a:extLst>
          </p:cNvPr>
          <p:cNvSpPr>
            <a:spLocks noGrp="1"/>
          </p:cNvSpPr>
          <p:nvPr>
            <p:ph type="body" sz="quarter" idx="11"/>
          </p:nvPr>
        </p:nvSpPr>
        <p:spPr>
          <a:xfrm>
            <a:off x="839788" y="1852025"/>
            <a:ext cx="10679112" cy="3665207"/>
          </a:xfrm>
        </p:spPr>
        <p:txBody>
          <a:bodyPr>
            <a:normAutofit fontScale="85000" lnSpcReduction="10000"/>
          </a:bodyPr>
          <a:lstStyle/>
          <a:p>
            <a:pPr marL="457200" indent="-457200">
              <a:buFont typeface="Arial" panose="020B0604020202020204" pitchFamily="34" charset="0"/>
              <a:buChar char="•"/>
            </a:pPr>
            <a:r>
              <a:rPr lang="da-DK" dirty="0"/>
              <a:t>2 sold </a:t>
            </a:r>
            <a:r>
              <a:rPr lang="da-DK" dirty="0" err="1"/>
              <a:t>MotionVR</a:t>
            </a:r>
            <a:r>
              <a:rPr lang="da-DK" dirty="0"/>
              <a:t> systems</a:t>
            </a:r>
          </a:p>
          <a:p>
            <a:pPr marL="1143000" lvl="1" indent="-457200">
              <a:buFont typeface="Arial" panose="020B0604020202020204" pitchFamily="34" charset="0"/>
              <a:buChar char="•"/>
            </a:pPr>
            <a:r>
              <a:rPr lang="da-DK" dirty="0"/>
              <a:t>Gødstrup Hospital, ENT department</a:t>
            </a:r>
          </a:p>
          <a:p>
            <a:pPr marL="1600200" lvl="2" indent="-457200">
              <a:buFont typeface="Arial" panose="020B0604020202020204" pitchFamily="34" charset="0"/>
              <a:buChar char="•"/>
            </a:pPr>
            <a:r>
              <a:rPr lang="da-DK" dirty="0"/>
              <a:t>Partly funded by Danish Police to a project regarding motion sickness in Electric Vehicles.</a:t>
            </a:r>
          </a:p>
          <a:p>
            <a:pPr marL="1600200" lvl="2" indent="-457200">
              <a:buFont typeface="Arial" panose="020B0604020202020204" pitchFamily="34" charset="0"/>
              <a:buChar char="•"/>
            </a:pPr>
            <a:r>
              <a:rPr lang="da-DK" dirty="0"/>
              <a:t>Presently used for ph.d. projects regarding norm data in children and balance challenges in girls with Turner syndrome.</a:t>
            </a:r>
          </a:p>
          <a:p>
            <a:pPr marL="1600200" lvl="2" indent="-457200">
              <a:buFont typeface="Arial" panose="020B0604020202020204" pitchFamily="34" charset="0"/>
              <a:buChar char="•"/>
            </a:pPr>
            <a:r>
              <a:rPr lang="da-DK" dirty="0"/>
              <a:t>Coming opportunities. 1 for research and 1 for Vestibular Rehabilitation with commited staff.</a:t>
            </a:r>
          </a:p>
          <a:p>
            <a:pPr marL="1143000" lvl="1" indent="-457200">
              <a:buFont typeface="Arial" panose="020B0604020202020204" pitchFamily="34" charset="0"/>
              <a:buChar char="•"/>
            </a:pPr>
            <a:r>
              <a:rPr lang="da-DK" dirty="0"/>
              <a:t>PACE (Parkinson’s Disease Research Center)</a:t>
            </a:r>
          </a:p>
          <a:p>
            <a:pPr marL="1600200" lvl="2" indent="-457200">
              <a:buFont typeface="Arial" panose="020B0604020202020204" pitchFamily="34" charset="0"/>
              <a:buChar char="•"/>
            </a:pPr>
            <a:r>
              <a:rPr lang="da-DK" dirty="0"/>
              <a:t>iAssessment in balance challenges in patients with Parkinson’s disease.</a:t>
            </a:r>
          </a:p>
          <a:p>
            <a:pPr marL="1600200" lvl="2" indent="-457200">
              <a:buFont typeface="Arial" panose="020B0604020202020204" pitchFamily="34" charset="0"/>
              <a:buChar char="•"/>
            </a:pPr>
            <a:r>
              <a:rPr lang="da-DK" dirty="0"/>
              <a:t>Collaboration between PACE’s neurologist and ENT-doctor from Gødstrup/Århus.</a:t>
            </a:r>
          </a:p>
          <a:p>
            <a:pPr marL="457200" indent="-457200">
              <a:buFont typeface="Arial" panose="020B0604020202020204" pitchFamily="34" charset="0"/>
              <a:buChar char="•"/>
            </a:pPr>
            <a:r>
              <a:rPr lang="da-DK" dirty="0"/>
              <a:t>Approach – </a:t>
            </a:r>
            <a:r>
              <a:rPr lang="da-DK" dirty="0" err="1"/>
              <a:t>ways</a:t>
            </a:r>
            <a:r>
              <a:rPr lang="da-DK" dirty="0"/>
              <a:t> to success in Denmark</a:t>
            </a:r>
          </a:p>
          <a:p>
            <a:pPr marL="1143000" lvl="1" indent="-457200">
              <a:buFont typeface="Arial" panose="020B0604020202020204" pitchFamily="34" charset="0"/>
              <a:buChar char="•"/>
            </a:pPr>
            <a:r>
              <a:rPr lang="da-DK" sz="2000" dirty="0"/>
              <a:t>Within present customers, research and assessment (D</a:t>
            </a:r>
            <a:r>
              <a:rPr lang="da-DK" sz="2000" b="1" dirty="0"/>
              <a:t>A</a:t>
            </a:r>
            <a:r>
              <a:rPr lang="da-DK" sz="2000" dirty="0"/>
              <a:t>TA) appears to be the way in. This opens their eyes to treatment and rehabilitation (DA</a:t>
            </a:r>
            <a:r>
              <a:rPr lang="da-DK" sz="2000" b="1" dirty="0"/>
              <a:t>TA</a:t>
            </a:r>
            <a:r>
              <a:rPr lang="da-DK" sz="2000" dirty="0"/>
              <a:t>).</a:t>
            </a:r>
          </a:p>
          <a:p>
            <a:pPr marL="1143000" lvl="1" indent="-457200">
              <a:buFont typeface="Arial" panose="020B0604020202020204" pitchFamily="34" charset="0"/>
              <a:buChar char="•"/>
            </a:pPr>
            <a:r>
              <a:rPr lang="da-DK" sz="2000" dirty="0"/>
              <a:t>It </a:t>
            </a:r>
            <a:r>
              <a:rPr lang="da-DK" sz="2000" dirty="0" err="1"/>
              <a:t>seems</a:t>
            </a:r>
            <a:r>
              <a:rPr lang="da-DK" sz="2000" dirty="0"/>
              <a:t> like talk between potential customers has relative greater impact than direct contact.</a:t>
            </a:r>
          </a:p>
          <a:p>
            <a:pPr marL="1600200" lvl="2" indent="-457200">
              <a:buFont typeface="Arial" panose="020B0604020202020204" pitchFamily="34" charset="0"/>
              <a:buChar char="•"/>
            </a:pPr>
            <a:endParaRPr lang="da-DK" dirty="0"/>
          </a:p>
          <a:p>
            <a:endParaRPr lang="da-DK" dirty="0"/>
          </a:p>
        </p:txBody>
      </p:sp>
      <p:sp>
        <p:nvSpPr>
          <p:cNvPr id="2" name="Text Placeholder 5">
            <a:extLst>
              <a:ext uri="{FF2B5EF4-FFF2-40B4-BE49-F238E27FC236}">
                <a16:creationId xmlns:a16="http://schemas.microsoft.com/office/drawing/2014/main" id="{8C67F295-C8B8-16BC-1659-D0EA79051568}"/>
              </a:ext>
            </a:extLst>
          </p:cNvPr>
          <p:cNvSpPr txBox="1">
            <a:spLocks/>
          </p:cNvSpPr>
          <p:nvPr/>
        </p:nvSpPr>
        <p:spPr>
          <a:xfrm>
            <a:off x="9294812" y="311065"/>
            <a:ext cx="2057400" cy="412562"/>
          </a:xfrm>
          <a:prstGeom prst="rect">
            <a:avLst/>
          </a:prstGeom>
        </p:spPr>
        <p:txBody>
          <a:bodyPr lIns="0" tIns="0" rIns="0" bIns="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da-DK" dirty="0"/>
              <a:t>Kim</a:t>
            </a:r>
          </a:p>
        </p:txBody>
      </p:sp>
    </p:spTree>
    <p:extLst>
      <p:ext uri="{BB962C8B-B14F-4D97-AF65-F5344CB8AC3E}">
        <p14:creationId xmlns:p14="http://schemas.microsoft.com/office/powerpoint/2010/main" val="3552134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9898B-F6B5-B19A-49AC-4C1266DB35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1B91385-9F15-24A6-4030-35689D5486E3}"/>
              </a:ext>
            </a:extLst>
          </p:cNvPr>
          <p:cNvSpPr>
            <a:spLocks noGrp="1"/>
          </p:cNvSpPr>
          <p:nvPr>
            <p:ph type="body" sz="quarter" idx="10"/>
          </p:nvPr>
        </p:nvSpPr>
        <p:spPr/>
        <p:txBody>
          <a:bodyPr>
            <a:normAutofit lnSpcReduction="10000"/>
          </a:bodyPr>
          <a:lstStyle/>
          <a:p>
            <a:r>
              <a:rPr lang="en-US" dirty="0">
                <a:latin typeface="Arial" panose="020B0604020202020204" pitchFamily="34" charset="0"/>
                <a:cs typeface="Arial" panose="020B0604020202020204" pitchFamily="34" charset="0"/>
              </a:rPr>
              <a:t>What are the components of the DATA model?</a:t>
            </a:r>
          </a:p>
        </p:txBody>
      </p:sp>
      <p:pic>
        <p:nvPicPr>
          <p:cNvPr id="5" name="Picture 4" descr="A diagram of a training process&#10;&#10;AI-generated content may be incorrect.">
            <a:extLst>
              <a:ext uri="{FF2B5EF4-FFF2-40B4-BE49-F238E27FC236}">
                <a16:creationId xmlns:a16="http://schemas.microsoft.com/office/drawing/2014/main" id="{0AF9F6B4-D380-0558-0519-89C85893FDDA}"/>
              </a:ext>
            </a:extLst>
          </p:cNvPr>
          <p:cNvPicPr>
            <a:picLocks noChangeAspect="1"/>
          </p:cNvPicPr>
          <p:nvPr/>
        </p:nvPicPr>
        <p:blipFill>
          <a:blip r:embed="rId2"/>
          <a:stretch>
            <a:fillRect/>
          </a:stretch>
        </p:blipFill>
        <p:spPr>
          <a:xfrm>
            <a:off x="1763964" y="2318657"/>
            <a:ext cx="8664072" cy="2426410"/>
          </a:xfrm>
          <a:prstGeom prst="rect">
            <a:avLst/>
          </a:prstGeom>
        </p:spPr>
      </p:pic>
    </p:spTree>
    <p:extLst>
      <p:ext uri="{BB962C8B-B14F-4D97-AF65-F5344CB8AC3E}">
        <p14:creationId xmlns:p14="http://schemas.microsoft.com/office/powerpoint/2010/main" val="329672756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52976-509D-552E-7E40-C0355E558014}"/>
              </a:ext>
            </a:extLst>
          </p:cNvPr>
          <p:cNvSpPr>
            <a:spLocks noGrp="1"/>
          </p:cNvSpPr>
          <p:nvPr>
            <p:ph type="body" sz="quarter" idx="10"/>
          </p:nvPr>
        </p:nvSpPr>
        <p:spPr/>
        <p:txBody>
          <a:bodyPr>
            <a:normAutofit lnSpcReduction="10000"/>
          </a:bodyPr>
          <a:lstStyle/>
          <a:p>
            <a:r>
              <a:rPr lang="en-US" dirty="0"/>
              <a:t>Why did we </a:t>
            </a:r>
            <a:r>
              <a:rPr lang="en-US" dirty="0">
                <a:latin typeface="Arial" panose="020B0604020202020204" pitchFamily="34" charset="0"/>
                <a:cs typeface="Arial" panose="020B0604020202020204" pitchFamily="34" charset="0"/>
              </a:rPr>
              <a:t>create</a:t>
            </a:r>
            <a:r>
              <a:rPr lang="en-US" dirty="0"/>
              <a:t> the DATA model?</a:t>
            </a:r>
          </a:p>
        </p:txBody>
      </p:sp>
      <p:sp>
        <p:nvSpPr>
          <p:cNvPr id="5" name="TextBox 4">
            <a:extLst>
              <a:ext uri="{FF2B5EF4-FFF2-40B4-BE49-F238E27FC236}">
                <a16:creationId xmlns:a16="http://schemas.microsoft.com/office/drawing/2014/main" id="{F99601D8-41C9-36DE-5C22-849D3F336197}"/>
              </a:ext>
            </a:extLst>
          </p:cNvPr>
          <p:cNvSpPr txBox="1"/>
          <p:nvPr/>
        </p:nvSpPr>
        <p:spPr>
          <a:xfrm>
            <a:off x="1628775" y="1866709"/>
            <a:ext cx="8915400" cy="523220"/>
          </a:xfrm>
          <a:prstGeom prst="rect">
            <a:avLst/>
          </a:prstGeom>
          <a:solidFill>
            <a:srgbClr val="96989A"/>
          </a:solidFill>
        </p:spPr>
        <p:txBody>
          <a:bodyPr wrap="square" rtlCol="0">
            <a:spAutoFit/>
          </a:bodyPr>
          <a:lstStyle/>
          <a:p>
            <a:pPr algn="ctr"/>
            <a:r>
              <a:rPr lang="en-US" sz="2800" dirty="0">
                <a:latin typeface="Arial" panose="020B0604020202020204" pitchFamily="34" charset="0"/>
                <a:cs typeface="Arial" panose="020B0604020202020204" pitchFamily="34" charset="0"/>
              </a:rPr>
              <a:t>Differentiation for Interacoustics = DATA model</a:t>
            </a:r>
          </a:p>
        </p:txBody>
      </p:sp>
      <p:sp>
        <p:nvSpPr>
          <p:cNvPr id="6" name="Text Placeholder 3">
            <a:extLst>
              <a:ext uri="{FF2B5EF4-FFF2-40B4-BE49-F238E27FC236}">
                <a16:creationId xmlns:a16="http://schemas.microsoft.com/office/drawing/2014/main" id="{5302A35A-2AB9-1674-11E3-57D93818B6AE}"/>
              </a:ext>
            </a:extLst>
          </p:cNvPr>
          <p:cNvSpPr txBox="1">
            <a:spLocks/>
          </p:cNvSpPr>
          <p:nvPr/>
        </p:nvSpPr>
        <p:spPr>
          <a:xfrm>
            <a:off x="2286000" y="3810000"/>
            <a:ext cx="4895850" cy="3665207"/>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lang="da-DK" sz="2000" kern="1200" smtClean="0">
                <a:solidFill>
                  <a:schemeClr val="tx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Systemskrift"/>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Systemskrift"/>
              <a:buChar char="–"/>
              <a:defRPr sz="1600" kern="120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8" name="Picture 7" descr="A close-up of a document&#10;&#10;AI-generated content may be incorrect.">
            <a:extLst>
              <a:ext uri="{FF2B5EF4-FFF2-40B4-BE49-F238E27FC236}">
                <a16:creationId xmlns:a16="http://schemas.microsoft.com/office/drawing/2014/main" id="{9783B7E1-6074-EDE9-4ADC-D36F9D2A5ABE}"/>
              </a:ext>
            </a:extLst>
          </p:cNvPr>
          <p:cNvPicPr>
            <a:picLocks noChangeAspect="1"/>
          </p:cNvPicPr>
          <p:nvPr/>
        </p:nvPicPr>
        <p:blipFill>
          <a:blip r:embed="rId2"/>
          <a:stretch>
            <a:fillRect/>
          </a:stretch>
        </p:blipFill>
        <p:spPr>
          <a:xfrm>
            <a:off x="5638799" y="3907420"/>
            <a:ext cx="5896911" cy="1735183"/>
          </a:xfrm>
          <a:prstGeom prst="rect">
            <a:avLst/>
          </a:prstGeom>
        </p:spPr>
      </p:pic>
      <p:pic>
        <p:nvPicPr>
          <p:cNvPr id="10" name="Picture 9" descr="A screenshot of a white text&#10;&#10;AI-generated content may be incorrect.">
            <a:extLst>
              <a:ext uri="{FF2B5EF4-FFF2-40B4-BE49-F238E27FC236}">
                <a16:creationId xmlns:a16="http://schemas.microsoft.com/office/drawing/2014/main" id="{A6611CA8-5125-0498-5433-0B83AD2342F9}"/>
              </a:ext>
            </a:extLst>
          </p:cNvPr>
          <p:cNvPicPr>
            <a:picLocks noChangeAspect="1"/>
          </p:cNvPicPr>
          <p:nvPr/>
        </p:nvPicPr>
        <p:blipFill>
          <a:blip r:embed="rId3"/>
          <a:stretch>
            <a:fillRect/>
          </a:stretch>
        </p:blipFill>
        <p:spPr>
          <a:xfrm>
            <a:off x="919010" y="3589653"/>
            <a:ext cx="3432276" cy="2052950"/>
          </a:xfrm>
          <a:prstGeom prst="rect">
            <a:avLst/>
          </a:prstGeom>
        </p:spPr>
      </p:pic>
      <p:pic>
        <p:nvPicPr>
          <p:cNvPr id="12" name="Picture 11" descr="A black text on a white background&#10;&#10;AI-generated content may be incorrect.">
            <a:extLst>
              <a:ext uri="{FF2B5EF4-FFF2-40B4-BE49-F238E27FC236}">
                <a16:creationId xmlns:a16="http://schemas.microsoft.com/office/drawing/2014/main" id="{4367883E-036A-9156-86DD-D04F1342479C}"/>
              </a:ext>
            </a:extLst>
          </p:cNvPr>
          <p:cNvPicPr>
            <a:picLocks noChangeAspect="1"/>
          </p:cNvPicPr>
          <p:nvPr/>
        </p:nvPicPr>
        <p:blipFill>
          <a:blip r:embed="rId4"/>
          <a:stretch>
            <a:fillRect/>
          </a:stretch>
        </p:blipFill>
        <p:spPr>
          <a:xfrm>
            <a:off x="1253804" y="2758729"/>
            <a:ext cx="2762688" cy="636255"/>
          </a:xfrm>
          <a:prstGeom prst="rect">
            <a:avLst/>
          </a:prstGeom>
        </p:spPr>
      </p:pic>
      <p:pic>
        <p:nvPicPr>
          <p:cNvPr id="16" name="Picture 15" descr="A blue sign with white text&#10;&#10;AI-generated content may be incorrect.">
            <a:extLst>
              <a:ext uri="{FF2B5EF4-FFF2-40B4-BE49-F238E27FC236}">
                <a16:creationId xmlns:a16="http://schemas.microsoft.com/office/drawing/2014/main" id="{43001768-1EF7-B6C6-EFF6-97B817C1CB13}"/>
              </a:ext>
            </a:extLst>
          </p:cNvPr>
          <p:cNvPicPr>
            <a:picLocks noChangeAspect="1"/>
          </p:cNvPicPr>
          <p:nvPr/>
        </p:nvPicPr>
        <p:blipFill>
          <a:blip r:embed="rId5"/>
          <a:stretch>
            <a:fillRect/>
          </a:stretch>
        </p:blipFill>
        <p:spPr>
          <a:xfrm>
            <a:off x="6096000" y="2715389"/>
            <a:ext cx="1952898" cy="962159"/>
          </a:xfrm>
          <a:prstGeom prst="rect">
            <a:avLst/>
          </a:prstGeom>
        </p:spPr>
      </p:pic>
    </p:spTree>
    <p:extLst>
      <p:ext uri="{BB962C8B-B14F-4D97-AF65-F5344CB8AC3E}">
        <p14:creationId xmlns:p14="http://schemas.microsoft.com/office/powerpoint/2010/main" val="25895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3D02A-6FD0-543F-CBDF-4ADD101E0277}"/>
            </a:ext>
          </a:extLst>
        </p:cNvPr>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3E0875B-2750-681C-63A3-7A30AAE7DFE5}"/>
              </a:ext>
            </a:extLst>
          </p:cNvPr>
          <p:cNvSpPr/>
          <p:nvPr/>
        </p:nvSpPr>
        <p:spPr>
          <a:xfrm>
            <a:off x="0" y="1848170"/>
            <a:ext cx="6923314" cy="1123629"/>
          </a:xfrm>
          <a:prstGeom prst="roundRect">
            <a:avLst/>
          </a:prstGeom>
          <a:solidFill>
            <a:srgbClr val="3C6657"/>
          </a:solidFill>
          <a:ln>
            <a:solidFill>
              <a:srgbClr val="3C5B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FE22EBF1-F059-D95D-3B5D-9B87510B38DF}"/>
              </a:ext>
            </a:extLst>
          </p:cNvPr>
          <p:cNvSpPr>
            <a:spLocks noGrp="1"/>
          </p:cNvSpPr>
          <p:nvPr>
            <p:ph type="body" sz="quarter" idx="10"/>
          </p:nvPr>
        </p:nvSpPr>
        <p:spPr/>
        <p:txBody>
          <a:bodyPr>
            <a:normAutofit lnSpcReduction="10000"/>
          </a:bodyPr>
          <a:lstStyle/>
          <a:p>
            <a:r>
              <a:rPr lang="en-US" dirty="0"/>
              <a:t>Why should clinicians use the DATA model?</a:t>
            </a:r>
          </a:p>
        </p:txBody>
      </p:sp>
      <p:sp>
        <p:nvSpPr>
          <p:cNvPr id="4" name="TextBox 3">
            <a:extLst>
              <a:ext uri="{FF2B5EF4-FFF2-40B4-BE49-F238E27FC236}">
                <a16:creationId xmlns:a16="http://schemas.microsoft.com/office/drawing/2014/main" id="{5BAFB91E-C57A-A467-F90C-02AC15F5EFE0}"/>
              </a:ext>
            </a:extLst>
          </p:cNvPr>
          <p:cNvSpPr txBox="1"/>
          <p:nvPr/>
        </p:nvSpPr>
        <p:spPr>
          <a:xfrm>
            <a:off x="483778" y="1996916"/>
            <a:ext cx="86487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Helps determine an accurate diagnosis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(Dizziness is a symptom, not a diagnosis)</a:t>
            </a:r>
          </a:p>
        </p:txBody>
      </p:sp>
      <p:sp>
        <p:nvSpPr>
          <p:cNvPr id="5" name="Rectangle: Rounded Corners 4">
            <a:extLst>
              <a:ext uri="{FF2B5EF4-FFF2-40B4-BE49-F238E27FC236}">
                <a16:creationId xmlns:a16="http://schemas.microsoft.com/office/drawing/2014/main" id="{B588E119-6E69-AC5E-B6B0-8CB7FBB0485B}"/>
              </a:ext>
            </a:extLst>
          </p:cNvPr>
          <p:cNvSpPr/>
          <p:nvPr/>
        </p:nvSpPr>
        <p:spPr>
          <a:xfrm>
            <a:off x="1411515" y="3338286"/>
            <a:ext cx="3581400" cy="1371600"/>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971206C8-D7E0-4A63-E653-28BA7EE110FC}"/>
              </a:ext>
            </a:extLst>
          </p:cNvPr>
          <p:cNvSpPr txBox="1"/>
          <p:nvPr/>
        </p:nvSpPr>
        <p:spPr>
          <a:xfrm>
            <a:off x="1640114" y="3566886"/>
            <a:ext cx="3276600"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Non-specific or inaccurate diagnoses can lead patients down the wrong road</a:t>
            </a:r>
          </a:p>
        </p:txBody>
      </p:sp>
      <p:sp>
        <p:nvSpPr>
          <p:cNvPr id="8" name="Rectangle: Rounded Corners 7">
            <a:extLst>
              <a:ext uri="{FF2B5EF4-FFF2-40B4-BE49-F238E27FC236}">
                <a16:creationId xmlns:a16="http://schemas.microsoft.com/office/drawing/2014/main" id="{BB10CF78-C99B-CDE2-E5B9-4825C48E090D}"/>
              </a:ext>
            </a:extLst>
          </p:cNvPr>
          <p:cNvSpPr/>
          <p:nvPr/>
        </p:nvSpPr>
        <p:spPr>
          <a:xfrm>
            <a:off x="6479701" y="3340128"/>
            <a:ext cx="3581400" cy="1371600"/>
          </a:xfrm>
          <a:prstGeom prst="round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4F9DB4D7-7666-CA62-F654-AEFA17CEC282}"/>
              </a:ext>
            </a:extLst>
          </p:cNvPr>
          <p:cNvSpPr txBox="1"/>
          <p:nvPr/>
        </p:nvSpPr>
        <p:spPr>
          <a:xfrm>
            <a:off x="6708300" y="3568728"/>
            <a:ext cx="32766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Accurate diagnosis leads to appropriate intervention and follow up</a:t>
            </a:r>
          </a:p>
        </p:txBody>
      </p:sp>
      <p:sp>
        <p:nvSpPr>
          <p:cNvPr id="10" name="Arrow: Down 9">
            <a:extLst>
              <a:ext uri="{FF2B5EF4-FFF2-40B4-BE49-F238E27FC236}">
                <a16:creationId xmlns:a16="http://schemas.microsoft.com/office/drawing/2014/main" id="{35D8B7ED-3BAE-A6FC-07DF-A19DFE214A5E}"/>
              </a:ext>
            </a:extLst>
          </p:cNvPr>
          <p:cNvSpPr/>
          <p:nvPr/>
        </p:nvSpPr>
        <p:spPr>
          <a:xfrm>
            <a:off x="878114" y="3566886"/>
            <a:ext cx="381000" cy="923330"/>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Arrow: Down 10">
            <a:extLst>
              <a:ext uri="{FF2B5EF4-FFF2-40B4-BE49-F238E27FC236}">
                <a16:creationId xmlns:a16="http://schemas.microsoft.com/office/drawing/2014/main" id="{1FDE61FE-7C8D-D2B5-7246-C3C05FEF6E57}"/>
              </a:ext>
            </a:extLst>
          </p:cNvPr>
          <p:cNvSpPr/>
          <p:nvPr/>
        </p:nvSpPr>
        <p:spPr>
          <a:xfrm rot="10800000">
            <a:off x="6056170" y="3566886"/>
            <a:ext cx="381000" cy="923330"/>
          </a:xfrm>
          <a:prstGeom prst="downArrow">
            <a:avLst/>
          </a:prstGeom>
          <a:solidFill>
            <a:srgbClr val="77C8A7"/>
          </a:solidFill>
          <a:ln>
            <a:solidFill>
              <a:srgbClr val="7DC4A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8749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P spid="5" grpId="0" animBg="1"/>
      <p:bldP spid="7" grpId="0"/>
      <p:bldP spid="8" grpId="0" animBg="1"/>
      <p:bldP spid="9" grpId="0"/>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8A050-B632-3AE4-E4C4-70FC310418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02DCB9-5283-802C-0CC1-F262F9250015}"/>
              </a:ext>
            </a:extLst>
          </p:cNvPr>
          <p:cNvSpPr>
            <a:spLocks noGrp="1"/>
          </p:cNvSpPr>
          <p:nvPr>
            <p:ph type="body" sz="quarter" idx="10"/>
          </p:nvPr>
        </p:nvSpPr>
        <p:spPr/>
        <p:txBody>
          <a:bodyPr>
            <a:normAutofit lnSpcReduction="10000"/>
          </a:bodyPr>
          <a:lstStyle/>
          <a:p>
            <a:r>
              <a:rPr lang="en-US" dirty="0">
                <a:latin typeface="Arial" panose="020B0604020202020204" pitchFamily="34" charset="0"/>
                <a:cs typeface="Arial" panose="020B0604020202020204" pitchFamily="34" charset="0"/>
              </a:rPr>
              <a:t>Why should clinicians use the DATA model?</a:t>
            </a:r>
          </a:p>
        </p:txBody>
      </p:sp>
      <p:sp>
        <p:nvSpPr>
          <p:cNvPr id="3" name="Rectangle: Rounded Corners 2">
            <a:extLst>
              <a:ext uri="{FF2B5EF4-FFF2-40B4-BE49-F238E27FC236}">
                <a16:creationId xmlns:a16="http://schemas.microsoft.com/office/drawing/2014/main" id="{741FA52D-78C4-FB6D-F5EA-C7C8791F1527}"/>
              </a:ext>
            </a:extLst>
          </p:cNvPr>
          <p:cNvSpPr/>
          <p:nvPr/>
        </p:nvSpPr>
        <p:spPr>
          <a:xfrm>
            <a:off x="0" y="1848170"/>
            <a:ext cx="9829800" cy="1123629"/>
          </a:xfrm>
          <a:prstGeom prst="roundRect">
            <a:avLst/>
          </a:prstGeom>
          <a:solidFill>
            <a:srgbClr val="3C6657"/>
          </a:solidFill>
          <a:ln>
            <a:solidFill>
              <a:srgbClr val="3C5B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3C127D3C-A9E2-0533-48EB-1A87E1AABFD5}"/>
              </a:ext>
            </a:extLst>
          </p:cNvPr>
          <p:cNvSpPr txBox="1"/>
          <p:nvPr/>
        </p:nvSpPr>
        <p:spPr>
          <a:xfrm>
            <a:off x="685800" y="2000571"/>
            <a:ext cx="8610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Ensures patients receive the right care at the right time by the right professional using the right tools</a:t>
            </a:r>
          </a:p>
        </p:txBody>
      </p:sp>
      <p:graphicFrame>
        <p:nvGraphicFramePr>
          <p:cNvPr id="6" name="Diagram 5">
            <a:extLst>
              <a:ext uri="{FF2B5EF4-FFF2-40B4-BE49-F238E27FC236}">
                <a16:creationId xmlns:a16="http://schemas.microsoft.com/office/drawing/2014/main" id="{094A58D1-B292-15B6-3DB3-0EEBF87E22DA}"/>
              </a:ext>
            </a:extLst>
          </p:cNvPr>
          <p:cNvGraphicFramePr/>
          <p:nvPr/>
        </p:nvGraphicFramePr>
        <p:xfrm>
          <a:off x="1834707" y="16764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2585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0757F4-951A-12BB-E2AA-B346D0DFFFF1}"/>
              </a:ext>
            </a:extLst>
          </p:cNvPr>
          <p:cNvSpPr>
            <a:spLocks noGrp="1"/>
          </p:cNvSpPr>
          <p:nvPr>
            <p:ph type="body" sz="quarter" idx="10"/>
          </p:nvPr>
        </p:nvSpPr>
        <p:spPr/>
        <p:txBody>
          <a:bodyPr>
            <a:normAutofit lnSpcReduction="10000"/>
          </a:bodyPr>
          <a:lstStyle/>
          <a:p>
            <a:r>
              <a:rPr lang="en-US"/>
              <a:t>Diagnose: Step 1</a:t>
            </a:r>
          </a:p>
        </p:txBody>
      </p:sp>
      <p:pic>
        <p:nvPicPr>
          <p:cNvPr id="17" name="Picture 16" descr="A picture containing icon&#10;&#10;Description automatically generated">
            <a:extLst>
              <a:ext uri="{FF2B5EF4-FFF2-40B4-BE49-F238E27FC236}">
                <a16:creationId xmlns:a16="http://schemas.microsoft.com/office/drawing/2014/main" id="{D4E46903-68D6-B803-D845-03BEEFC4F1B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9600" y="1905000"/>
            <a:ext cx="4756562" cy="3540073"/>
          </a:xfrm>
          <a:prstGeom prst="rect">
            <a:avLst/>
          </a:prstGeom>
        </p:spPr>
      </p:pic>
      <p:sp>
        <p:nvSpPr>
          <p:cNvPr id="18" name="TextBox 17">
            <a:extLst>
              <a:ext uri="{FF2B5EF4-FFF2-40B4-BE49-F238E27FC236}">
                <a16:creationId xmlns:a16="http://schemas.microsoft.com/office/drawing/2014/main" id="{C7FB5892-2865-DBEC-C86C-4F8870D26BAB}"/>
              </a:ext>
            </a:extLst>
          </p:cNvPr>
          <p:cNvSpPr txBox="1"/>
          <p:nvPr/>
        </p:nvSpPr>
        <p:spPr>
          <a:xfrm>
            <a:off x="6808094" y="2156489"/>
            <a:ext cx="43171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Identify a clinical diagnosis based on site of origin</a:t>
            </a:r>
          </a:p>
        </p:txBody>
      </p:sp>
      <p:pic>
        <p:nvPicPr>
          <p:cNvPr id="20" name="Graphic 19" descr="Checkmark with solid fill">
            <a:extLst>
              <a:ext uri="{FF2B5EF4-FFF2-40B4-BE49-F238E27FC236}">
                <a16:creationId xmlns:a16="http://schemas.microsoft.com/office/drawing/2014/main" id="{6E2ED513-7194-76D2-74E4-A980FA0B94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3448" y="2214377"/>
            <a:ext cx="507106" cy="507106"/>
          </a:xfrm>
          <a:prstGeom prst="rect">
            <a:avLst/>
          </a:prstGeom>
        </p:spPr>
      </p:pic>
      <p:sp>
        <p:nvSpPr>
          <p:cNvPr id="21" name="TextBox 20">
            <a:extLst>
              <a:ext uri="{FF2B5EF4-FFF2-40B4-BE49-F238E27FC236}">
                <a16:creationId xmlns:a16="http://schemas.microsoft.com/office/drawing/2014/main" id="{6404EAD3-728B-EE2D-37C2-7ECDEDEFFFF8}"/>
              </a:ext>
            </a:extLst>
          </p:cNvPr>
          <p:cNvSpPr txBox="1"/>
          <p:nvPr/>
        </p:nvSpPr>
        <p:spPr>
          <a:xfrm>
            <a:off x="6724997" y="2878570"/>
            <a:ext cx="5119207"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Utilize precise diagnostic tools for comprehensive assessment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VNG, Rotary chair, </a:t>
            </a:r>
            <a:r>
              <a:rPr kumimoji="0" lang="en-US" sz="1800" b="0" i="0" u="none" strike="noStrike" kern="1200" cap="none" spc="0" normalizeH="0" baseline="0" noProof="0" dirty="0" err="1">
                <a:ln>
                  <a:noFill/>
                </a:ln>
                <a:solidFill>
                  <a:srgbClr val="000000"/>
                </a:solidFill>
                <a:effectLst/>
                <a:uLnTx/>
                <a:uFillTx/>
                <a:latin typeface="Arial"/>
                <a:ea typeface="+mn-ea"/>
                <a:cs typeface="Arial"/>
              </a:rPr>
              <a:t>vHIT</a:t>
            </a:r>
            <a:r>
              <a:rPr kumimoji="0" lang="en-US" sz="1800" b="0" i="0" u="none" strike="noStrike" kern="1200" cap="none" spc="0" normalizeH="0" baseline="0" noProof="0" dirty="0">
                <a:ln>
                  <a:noFill/>
                </a:ln>
                <a:solidFill>
                  <a:srgbClr val="000000"/>
                </a:solidFill>
                <a:effectLst/>
                <a:uLnTx/>
                <a:uFillTx/>
                <a:latin typeface="Arial"/>
                <a:ea typeface="+mn-ea"/>
                <a:cs typeface="Arial"/>
              </a:rPr>
              <a:t>, </a:t>
            </a:r>
            <a:r>
              <a:rPr kumimoji="0" lang="en-US" sz="1800" b="0" i="0" u="none" strike="noStrike" kern="1200" cap="none" spc="0" normalizeH="0" baseline="0" noProof="0" dirty="0" err="1">
                <a:ln>
                  <a:noFill/>
                </a:ln>
                <a:solidFill>
                  <a:srgbClr val="000000"/>
                </a:solidFill>
                <a:effectLst/>
                <a:uLnTx/>
                <a:uFillTx/>
                <a:latin typeface="Arial"/>
                <a:ea typeface="+mn-ea"/>
                <a:cs typeface="Arial"/>
              </a:rPr>
              <a:t>Calorics</a:t>
            </a:r>
            <a:r>
              <a:rPr kumimoji="0" lang="en-US" sz="1800" b="0" i="0" u="none" strike="noStrike" kern="1200" cap="none" spc="0" normalizeH="0" baseline="0" noProof="0" dirty="0">
                <a:ln>
                  <a:noFill/>
                </a:ln>
                <a:solidFill>
                  <a:srgbClr val="000000"/>
                </a:solidFill>
                <a:effectLst/>
                <a:uLnTx/>
                <a:uFillTx/>
                <a:latin typeface="Arial"/>
                <a:ea typeface="+mn-ea"/>
                <a:cs typeface="Arial"/>
              </a:rPr>
              <a:t>, VEMPs, VORTEQ</a:t>
            </a:r>
            <a:r>
              <a:rPr kumimoji="0" lang="en-US" sz="1800" b="0" i="0" u="none" strike="noStrike" kern="1200" cap="none" spc="0" normalizeH="0" baseline="30000" noProof="0" dirty="0">
                <a:ln>
                  <a:noFill/>
                </a:ln>
                <a:solidFill>
                  <a:srgbClr val="000000"/>
                </a:solidFill>
                <a:effectLst/>
                <a:uLnTx/>
                <a:uFillTx/>
                <a:latin typeface="Arial"/>
                <a:ea typeface="+mn-ea"/>
                <a:cs typeface="Arial"/>
              </a:rPr>
              <a:t>TM</a:t>
            </a:r>
            <a:r>
              <a:rPr kumimoji="0" lang="en-US" sz="1800" b="0" i="0" u="none" strike="noStrike" kern="1200" cap="none" spc="0" normalizeH="0" baseline="0" noProof="0" dirty="0">
                <a:ln>
                  <a:noFill/>
                </a:ln>
                <a:solidFill>
                  <a:srgbClr val="000000"/>
                </a:solidFill>
                <a:effectLst/>
                <a:uLnTx/>
                <a:uFillTx/>
                <a:latin typeface="Arial"/>
                <a:ea typeface="+mn-ea"/>
                <a:cs typeface="Arial"/>
              </a:rPr>
              <a:t> Assessments/Diagnostics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2" name="Graphic 21" descr="Checkmark with solid fill">
            <a:extLst>
              <a:ext uri="{FF2B5EF4-FFF2-40B4-BE49-F238E27FC236}">
                <a16:creationId xmlns:a16="http://schemas.microsoft.com/office/drawing/2014/main" id="{A0DB33E9-DA48-6FC5-9BB5-04A1498E39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3448" y="2963819"/>
            <a:ext cx="507106" cy="507106"/>
          </a:xfrm>
          <a:prstGeom prst="rect">
            <a:avLst/>
          </a:prstGeom>
        </p:spPr>
      </p:pic>
      <p:sp>
        <p:nvSpPr>
          <p:cNvPr id="23" name="TextBox 22">
            <a:extLst>
              <a:ext uri="{FF2B5EF4-FFF2-40B4-BE49-F238E27FC236}">
                <a16:creationId xmlns:a16="http://schemas.microsoft.com/office/drawing/2014/main" id="{26D26BD0-E9CE-D585-23C2-E61FC4A8D90A}"/>
              </a:ext>
            </a:extLst>
          </p:cNvPr>
          <p:cNvSpPr txBox="1"/>
          <p:nvPr/>
        </p:nvSpPr>
        <p:spPr>
          <a:xfrm>
            <a:off x="6808094" y="4106260"/>
            <a:ext cx="43139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Objective results provide optimal and accurate foundation for developing effective rehabilitation plan for the patient</a:t>
            </a:r>
          </a:p>
        </p:txBody>
      </p:sp>
      <p:pic>
        <p:nvPicPr>
          <p:cNvPr id="24" name="Graphic 23" descr="Checkmark with solid fill">
            <a:extLst>
              <a:ext uri="{FF2B5EF4-FFF2-40B4-BE49-F238E27FC236}">
                <a16:creationId xmlns:a16="http://schemas.microsoft.com/office/drawing/2014/main" id="{AB6DE5F9-E000-7017-3BC5-BEE7FD88CC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3447" y="4164148"/>
            <a:ext cx="507106" cy="507106"/>
          </a:xfrm>
          <a:prstGeom prst="rect">
            <a:avLst/>
          </a:prstGeom>
        </p:spPr>
      </p:pic>
      <p:pic>
        <p:nvPicPr>
          <p:cNvPr id="10" name="Picture 9">
            <a:extLst>
              <a:ext uri="{FF2B5EF4-FFF2-40B4-BE49-F238E27FC236}">
                <a16:creationId xmlns:a16="http://schemas.microsoft.com/office/drawing/2014/main" id="{56C19AF8-C86B-A6E0-DD01-2E59CA44BB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091" b="90260" l="8696" r="91925">
                        <a14:foregroundMark x1="25466" y1="42208" x2="40373" y2="79870"/>
                        <a14:foregroundMark x1="40373" y1="79870" x2="75776" y2="51299"/>
                        <a14:foregroundMark x1="75776" y1="51299" x2="24845" y2="40260"/>
                        <a14:foregroundMark x1="81988" y1="38961" x2="86335" y2="74026"/>
                        <a14:foregroundMark x1="86335" y1="74026" x2="83230" y2="51299"/>
                        <a14:foregroundMark x1="40373" y1="44805" x2="47826" y2="51299"/>
                        <a14:foregroundMark x1="9317" y1="88312" x2="8696" y2="90909"/>
                        <a14:foregroundMark x1="91925" y1="82468" x2="88820" y2="42208"/>
                      </a14:backgroundRemoval>
                    </a14:imgEffect>
                  </a14:imgLayer>
                </a14:imgProps>
              </a:ext>
            </a:extLst>
          </a:blip>
          <a:stretch>
            <a:fillRect/>
          </a:stretch>
        </p:blipFill>
        <p:spPr>
          <a:xfrm>
            <a:off x="10077902" y="84356"/>
            <a:ext cx="1533739" cy="1467055"/>
          </a:xfrm>
          <a:prstGeom prst="rect">
            <a:avLst/>
          </a:prstGeom>
        </p:spPr>
      </p:pic>
    </p:spTree>
    <p:extLst>
      <p:ext uri="{BB962C8B-B14F-4D97-AF65-F5344CB8AC3E}">
        <p14:creationId xmlns:p14="http://schemas.microsoft.com/office/powerpoint/2010/main" val="412745991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1A43D3-3BC3-88D5-895D-E5C8C085A099}"/>
              </a:ext>
            </a:extLst>
          </p:cNvPr>
          <p:cNvSpPr>
            <a:spLocks noGrp="1"/>
          </p:cNvSpPr>
          <p:nvPr>
            <p:ph type="body" sz="quarter" idx="10"/>
          </p:nvPr>
        </p:nvSpPr>
        <p:spPr/>
        <p:txBody>
          <a:bodyPr>
            <a:normAutofit lnSpcReduction="10000"/>
          </a:bodyPr>
          <a:lstStyle/>
          <a:p>
            <a:r>
              <a:rPr lang="en-US"/>
              <a:t>Assess: Step 2</a:t>
            </a:r>
          </a:p>
        </p:txBody>
      </p:sp>
      <p:pic>
        <p:nvPicPr>
          <p:cNvPr id="7" name="Picture 6" descr="A diagram of various parts of a body&#10;&#10;AI-generated content may be incorrect.">
            <a:extLst>
              <a:ext uri="{FF2B5EF4-FFF2-40B4-BE49-F238E27FC236}">
                <a16:creationId xmlns:a16="http://schemas.microsoft.com/office/drawing/2014/main" id="{98CAF9B8-031A-5D13-0D42-F7DA4F0E41D8}"/>
              </a:ext>
            </a:extLst>
          </p:cNvPr>
          <p:cNvPicPr>
            <a:picLocks noChangeAspect="1"/>
          </p:cNvPicPr>
          <p:nvPr/>
        </p:nvPicPr>
        <p:blipFill>
          <a:blip r:embed="rId4"/>
          <a:stretch>
            <a:fillRect/>
          </a:stretch>
        </p:blipFill>
        <p:spPr>
          <a:xfrm>
            <a:off x="762000" y="1752600"/>
            <a:ext cx="4114800" cy="4114800"/>
          </a:xfrm>
          <a:prstGeom prst="rect">
            <a:avLst/>
          </a:prstGeom>
        </p:spPr>
      </p:pic>
      <p:sp>
        <p:nvSpPr>
          <p:cNvPr id="8" name="TextBox 7">
            <a:extLst>
              <a:ext uri="{FF2B5EF4-FFF2-40B4-BE49-F238E27FC236}">
                <a16:creationId xmlns:a16="http://schemas.microsoft.com/office/drawing/2014/main" id="{F095F23B-9050-ECF9-BC13-54B18E2AA72A}"/>
              </a:ext>
            </a:extLst>
          </p:cNvPr>
          <p:cNvSpPr txBox="1"/>
          <p:nvPr/>
        </p:nvSpPr>
        <p:spPr>
          <a:xfrm>
            <a:off x="6808094" y="1902644"/>
            <a:ext cx="43171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Understand how the patient is functioning in their daily activities with their clinical diagnosis</a:t>
            </a:r>
          </a:p>
        </p:txBody>
      </p:sp>
      <p:pic>
        <p:nvPicPr>
          <p:cNvPr id="9" name="Graphic 8" descr="Checkmark with solid fill">
            <a:extLst>
              <a:ext uri="{FF2B5EF4-FFF2-40B4-BE49-F238E27FC236}">
                <a16:creationId xmlns:a16="http://schemas.microsoft.com/office/drawing/2014/main" id="{808E3C3C-3BFD-C124-5B85-C41BF50CB3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448" y="1960532"/>
            <a:ext cx="507106" cy="507106"/>
          </a:xfrm>
          <a:prstGeom prst="rect">
            <a:avLst/>
          </a:prstGeom>
        </p:spPr>
      </p:pic>
      <p:sp>
        <p:nvSpPr>
          <p:cNvPr id="10" name="TextBox 9">
            <a:extLst>
              <a:ext uri="{FF2B5EF4-FFF2-40B4-BE49-F238E27FC236}">
                <a16:creationId xmlns:a16="http://schemas.microsoft.com/office/drawing/2014/main" id="{C37D55CD-EE07-ACCA-85FD-0591A305A04D}"/>
              </a:ext>
            </a:extLst>
          </p:cNvPr>
          <p:cNvSpPr txBox="1"/>
          <p:nvPr/>
        </p:nvSpPr>
        <p:spPr>
          <a:xfrm>
            <a:off x="6742406" y="2912865"/>
            <a:ext cx="5184206"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Important to assess entire balance system: sensory input, central processing and motor output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VORTEQ</a:t>
            </a:r>
            <a:r>
              <a:rPr kumimoji="0" lang="en-US" sz="1800" b="0" i="0" u="none" strike="noStrike" kern="1200" cap="none" spc="0" normalizeH="0" baseline="30000" noProof="0" dirty="0">
                <a:ln>
                  <a:noFill/>
                </a:ln>
                <a:solidFill>
                  <a:srgbClr val="000000"/>
                </a:solidFill>
                <a:effectLst/>
                <a:uLnTx/>
                <a:uFillTx/>
                <a:latin typeface="Arial" panose="020B0604020202020204"/>
                <a:ea typeface="+mn-ea"/>
                <a:cs typeface="Arial"/>
              </a:rPr>
              <a:t>TM</a:t>
            </a:r>
            <a:r>
              <a:rPr kumimoji="0" lang="en-US" sz="1800" b="0" i="0" u="none" strike="noStrike" kern="1200" cap="none" spc="0" normalizeH="0" baseline="0" noProof="0" dirty="0">
                <a:ln>
                  <a:noFill/>
                </a:ln>
                <a:solidFill>
                  <a:srgbClr val="000000"/>
                </a:solidFill>
                <a:effectLst/>
                <a:uLnTx/>
                <a:uFillTx/>
                <a:latin typeface="Arial"/>
                <a:ea typeface="+mn-ea"/>
                <a:cs typeface="Arial"/>
              </a:rPr>
              <a:t> Assessments (DVA/GST/</a:t>
            </a:r>
            <a:r>
              <a:rPr kumimoji="0" lang="en-US" sz="1800" b="0" i="0" u="none" strike="noStrike" kern="1200" cap="none" spc="0" normalizeH="0" baseline="0" noProof="0" dirty="0" err="1">
                <a:ln>
                  <a:noFill/>
                </a:ln>
                <a:solidFill>
                  <a:srgbClr val="000000"/>
                </a:solidFill>
                <a:effectLst/>
                <a:uLnTx/>
                <a:uFillTx/>
                <a:latin typeface="Arial"/>
                <a:ea typeface="+mn-ea"/>
                <a:cs typeface="Arial"/>
              </a:rPr>
              <a:t>fvHIT</a:t>
            </a:r>
            <a:r>
              <a:rPr kumimoji="0" lang="en-US" sz="1800" b="0" i="0" u="none" strike="noStrike" kern="1200" cap="none" spc="0" normalizeH="0" baseline="30000" noProof="0" dirty="0" err="1">
                <a:ln>
                  <a:noFill/>
                </a:ln>
                <a:solidFill>
                  <a:srgbClr val="000000"/>
                </a:solidFill>
                <a:effectLst/>
                <a:uLnTx/>
                <a:uFillTx/>
                <a:latin typeface="Arial"/>
                <a:ea typeface="+mn-ea"/>
                <a:cs typeface="Arial"/>
              </a:rPr>
              <a:t>TM</a:t>
            </a:r>
            <a:r>
              <a:rPr kumimoji="0" lang="en-US" sz="1800" b="0" i="0" u="none" strike="noStrike" kern="1200" cap="none" spc="0" normalizeH="0" baseline="0" noProof="0" dirty="0">
                <a:ln>
                  <a:noFill/>
                </a:ln>
                <a:solidFill>
                  <a:srgbClr val="000000"/>
                </a:solidFill>
                <a:effectLst/>
                <a:uLnTx/>
                <a:uFillTx/>
                <a:latin typeface="Arial"/>
                <a:ea typeface="+mn-ea"/>
                <a:cs typeface="Arial"/>
              </a:rPr>
              <a:t>), Virtualis assessments (SOT/CTSIB, MCT, ADT, LOS)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1" name="Graphic 10" descr="Checkmark with solid fill">
            <a:extLst>
              <a:ext uri="{FF2B5EF4-FFF2-40B4-BE49-F238E27FC236}">
                <a16:creationId xmlns:a16="http://schemas.microsoft.com/office/drawing/2014/main" id="{156C4DFC-4828-B80F-B53D-C680AEDB8B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3448" y="2918201"/>
            <a:ext cx="507106" cy="507106"/>
          </a:xfrm>
          <a:prstGeom prst="rect">
            <a:avLst/>
          </a:prstGeom>
        </p:spPr>
      </p:pic>
      <p:sp>
        <p:nvSpPr>
          <p:cNvPr id="13" name="TextBox 12">
            <a:extLst>
              <a:ext uri="{FF2B5EF4-FFF2-40B4-BE49-F238E27FC236}">
                <a16:creationId xmlns:a16="http://schemas.microsoft.com/office/drawing/2014/main" id="{1C557B26-F80F-D9BE-4711-3C56D2BD1CEA}"/>
              </a:ext>
            </a:extLst>
          </p:cNvPr>
          <p:cNvSpPr txBox="1"/>
          <p:nvPr/>
        </p:nvSpPr>
        <p:spPr>
          <a:xfrm>
            <a:off x="330613" y="5909165"/>
            <a:ext cx="5143679" cy="83099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Arial"/>
              </a:rPr>
              <a:t>DVA: Dynamic Visual Acuity, GST: Gaze Stabilization Test, </a:t>
            </a:r>
            <a:r>
              <a:rPr kumimoji="0" lang="en-US" sz="1200" b="0" i="0" u="none" strike="noStrike" kern="1200" cap="none" spc="0" normalizeH="0" baseline="0" noProof="0" dirty="0" err="1">
                <a:ln>
                  <a:noFill/>
                </a:ln>
                <a:solidFill>
                  <a:srgbClr val="000000"/>
                </a:solidFill>
                <a:effectLst/>
                <a:uLnTx/>
                <a:uFillTx/>
                <a:latin typeface="Arial"/>
                <a:ea typeface="+mn-ea"/>
                <a:cs typeface="Arial"/>
              </a:rPr>
              <a:t>fvHIT</a:t>
            </a:r>
            <a:r>
              <a:rPr kumimoji="0" lang="en-US" sz="1200" b="0" i="0" u="none" strike="noStrike" kern="1200" cap="none" spc="0" normalizeH="0" baseline="30000" noProof="0" dirty="0" err="1">
                <a:ln>
                  <a:noFill/>
                </a:ln>
                <a:solidFill>
                  <a:srgbClr val="000000"/>
                </a:solidFill>
                <a:effectLst/>
                <a:uLnTx/>
                <a:uFillTx/>
                <a:latin typeface="Arial"/>
                <a:ea typeface="+mn-ea"/>
                <a:cs typeface="Arial"/>
              </a:rPr>
              <a:t>TM</a:t>
            </a:r>
            <a:r>
              <a:rPr kumimoji="0" lang="en-US" sz="1200" b="0" i="0" u="none" strike="noStrike" kern="1200" cap="none" spc="0" normalizeH="0" baseline="30000" noProof="0" dirty="0">
                <a:ln>
                  <a:noFill/>
                </a:ln>
                <a:solidFill>
                  <a:srgbClr val="000000"/>
                </a:solidFill>
                <a:effectLst/>
                <a:uLnTx/>
                <a:uFillTx/>
                <a:latin typeface="Arial"/>
                <a:ea typeface="+mn-ea"/>
                <a:cs typeface="Arial"/>
              </a:rPr>
              <a:t> </a:t>
            </a:r>
            <a:r>
              <a:rPr kumimoji="0" lang="en-US" sz="1200" b="0" i="0" u="none" strike="noStrike" kern="1200" cap="none" spc="0" normalizeH="0" baseline="0" noProof="0" dirty="0">
                <a:ln>
                  <a:noFill/>
                </a:ln>
                <a:solidFill>
                  <a:srgbClr val="000000"/>
                </a:solidFill>
                <a:effectLst/>
                <a:uLnTx/>
                <a:uFillTx/>
                <a:latin typeface="Arial"/>
                <a:ea typeface="+mn-ea"/>
                <a:cs typeface="Arial"/>
              </a:rPr>
              <a:t>: Functional Vision Head Impulse Test, SOT: Sensory Organization Test, CTSIB: Clinical Test of Sensory Interaction on Balance, MCT: Motor Control Test, ADT: Adaptation Test, LOS: Limits of Stability</a:t>
            </a:r>
          </a:p>
        </p:txBody>
      </p:sp>
      <p:sp>
        <p:nvSpPr>
          <p:cNvPr id="14" name="TextBox 13">
            <a:extLst>
              <a:ext uri="{FF2B5EF4-FFF2-40B4-BE49-F238E27FC236}">
                <a16:creationId xmlns:a16="http://schemas.microsoft.com/office/drawing/2014/main" id="{4A809FA1-A287-519C-84F4-FE9EF3000536}"/>
              </a:ext>
            </a:extLst>
          </p:cNvPr>
          <p:cNvSpPr txBox="1"/>
          <p:nvPr/>
        </p:nvSpPr>
        <p:spPr>
          <a:xfrm>
            <a:off x="6808094" y="4648200"/>
            <a:ext cx="43171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Objective data to initiate and modify customized training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 name="Graphic 14" descr="Checkmark with solid fill">
            <a:extLst>
              <a:ext uri="{FF2B5EF4-FFF2-40B4-BE49-F238E27FC236}">
                <a16:creationId xmlns:a16="http://schemas.microsoft.com/office/drawing/2014/main" id="{BEB4CB07-5811-5DF5-00F1-7CF0A06344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0768" y="4648200"/>
            <a:ext cx="507106" cy="507106"/>
          </a:xfrm>
          <a:prstGeom prst="rect">
            <a:avLst/>
          </a:prstGeom>
        </p:spPr>
      </p:pic>
      <p:pic>
        <p:nvPicPr>
          <p:cNvPr id="4" name="Picture 3">
            <a:extLst>
              <a:ext uri="{FF2B5EF4-FFF2-40B4-BE49-F238E27FC236}">
                <a16:creationId xmlns:a16="http://schemas.microsoft.com/office/drawing/2014/main" id="{084FB00B-0694-374E-7CF5-09A29C538EB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39" b="96386" l="6000" r="92000">
                        <a14:foregroundMark x1="50000" y1="31325" x2="22667" y2="59639"/>
                        <a14:foregroundMark x1="22667" y1="59639" x2="63333" y2="77108"/>
                        <a14:foregroundMark x1="63333" y1="77108" x2="60667" y2="72892"/>
                        <a14:foregroundMark x1="40667" y1="33735" x2="45333" y2="34337"/>
                        <a14:foregroundMark x1="44476" y1="31928" x2="48667" y2="24699"/>
                        <a14:foregroundMark x1="41333" y1="37349" x2="44476" y2="31928"/>
                        <a14:foregroundMark x1="56731" y1="31730" x2="61704" y2="37952"/>
                        <a14:foregroundMark x1="54000" y1="28313" x2="54555" y2="29007"/>
                        <a14:foregroundMark x1="52667" y1="56627" x2="80000" y2="78313"/>
                        <a14:foregroundMark x1="80000" y1="78313" x2="38000" y2="82530"/>
                        <a14:foregroundMark x1="38000" y1="82530" x2="6000" y2="65060"/>
                        <a14:foregroundMark x1="6000" y1="65060" x2="7333" y2="54819"/>
                        <a14:foregroundMark x1="13333" y1="49398" x2="6000" y2="81928"/>
                        <a14:foregroundMark x1="6000" y1="81928" x2="60000" y2="95783"/>
                        <a14:foregroundMark x1="60000" y1="95783" x2="92000" y2="86747"/>
                        <a14:foregroundMark x1="92000" y1="86747" x2="78667" y2="48193"/>
                        <a14:foregroundMark x1="71305" y1="47852" x2="52667" y2="46988"/>
                        <a14:foregroundMark x1="72278" y1="47897" x2="71521" y2="47862"/>
                        <a14:foregroundMark x1="78667" y1="48193" x2="72794" y2="47921"/>
                        <a14:foregroundMark x1="9333" y1="86747" x2="77333" y2="93976"/>
                        <a14:foregroundMark x1="36000" y1="51807" x2="38000" y2="56024"/>
                        <a14:foregroundMark x1="6667" y1="87349" x2="9333" y2="96386"/>
                        <a14:foregroundMark x1="38667" y1="42771" x2="50992" y2="41445"/>
                        <a14:foregroundMark x1="49938" y1="31899" x2="35333" y2="37349"/>
                        <a14:foregroundMark x1="35333" y1="37349" x2="35333" y2="37349"/>
                        <a14:foregroundMark x1="36774" y1="31928" x2="50466" y2="30413"/>
                        <a14:foregroundMark x1="31333" y1="32530" x2="36774" y2="31928"/>
                        <a14:foregroundMark x1="37333" y1="29518" x2="62000" y2="31928"/>
                        <a14:foregroundMark x1="67333" y1="44578" x2="68667" y2="42771"/>
                        <a14:foregroundMark x1="70667" y1="44578" x2="71333" y2="42771"/>
                        <a14:foregroundMark x1="71333" y1="43373" x2="71333" y2="43373"/>
                        <a14:foregroundMark x1="70667" y1="42771" x2="70667" y2="42771"/>
                        <a14:foregroundMark x1="70667" y1="42771" x2="70667" y2="42771"/>
                        <a14:foregroundMark x1="70667" y1="42169" x2="70667" y2="42169"/>
                        <a14:foregroundMark x1="71333" y1="42169" x2="70667" y2="43976"/>
                        <a14:foregroundMark x1="70667" y1="42169" x2="70000" y2="42771"/>
                        <a14:foregroundMark x1="70000" y1="42771" x2="72000" y2="42771"/>
                        <a14:foregroundMark x1="70000" y1="42771" x2="70000" y2="42771"/>
                        <a14:foregroundMark x1="70000" y1="40964" x2="72000" y2="42771"/>
                        <a14:backgroundMark x1="68667" y1="26506" x2="68000" y2="25904"/>
                        <a14:backgroundMark x1="69237" y1="40187" x2="68667" y2="39157"/>
                        <a14:backgroundMark x1="69761" y1="41134" x2="69545" y2="40744"/>
                        <a14:backgroundMark x1="65953" y1="26701" x2="66667" y2="28313"/>
                        <a14:backgroundMark x1="68667" y1="40361" x2="68667" y2="39759"/>
                        <a14:backgroundMark x1="68000" y1="37952" x2="68000" y2="40276"/>
                        <a14:backgroundMark x1="71333" y1="40964" x2="71333" y2="40964"/>
                        <a14:backgroundMark x1="30000" y1="31928" x2="30000" y2="31928"/>
                      </a14:backgroundRemoval>
                    </a14:imgEffect>
                  </a14:imgLayer>
                </a14:imgProps>
              </a:ext>
            </a:extLst>
          </a:blip>
          <a:stretch>
            <a:fillRect/>
          </a:stretch>
        </p:blipFill>
        <p:spPr>
          <a:xfrm>
            <a:off x="10201810" y="-194247"/>
            <a:ext cx="1428949" cy="1581371"/>
          </a:xfrm>
          <a:prstGeom prst="rect">
            <a:avLst/>
          </a:prstGeom>
        </p:spPr>
      </p:pic>
    </p:spTree>
    <p:extLst>
      <p:ext uri="{BB962C8B-B14F-4D97-AF65-F5344CB8AC3E}">
        <p14:creationId xmlns:p14="http://schemas.microsoft.com/office/powerpoint/2010/main" val="613270589"/>
      </p:ext>
    </p:extLst>
  </p:cSld>
  <p:clrMapOvr>
    <a:masterClrMapping/>
  </p:clrMapOvr>
  <p:transition spd="slow">
    <p:push dir="u"/>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A3C074-C49A-DBAE-DF39-B53CFFFE080F}"/>
              </a:ext>
            </a:extLst>
          </p:cNvPr>
          <p:cNvSpPr>
            <a:spLocks noGrp="1"/>
          </p:cNvSpPr>
          <p:nvPr>
            <p:ph type="body" sz="quarter" idx="10"/>
          </p:nvPr>
        </p:nvSpPr>
        <p:spPr/>
        <p:txBody>
          <a:bodyPr>
            <a:normAutofit lnSpcReduction="10000"/>
          </a:bodyPr>
          <a:lstStyle/>
          <a:p>
            <a:r>
              <a:rPr lang="en-US" dirty="0"/>
              <a:t>Training: Step 3</a:t>
            </a:r>
          </a:p>
        </p:txBody>
      </p:sp>
      <p:sp>
        <p:nvSpPr>
          <p:cNvPr id="10" name="TextBox 9">
            <a:extLst>
              <a:ext uri="{FF2B5EF4-FFF2-40B4-BE49-F238E27FC236}">
                <a16:creationId xmlns:a16="http://schemas.microsoft.com/office/drawing/2014/main" id="{FDAA404F-70D2-8A64-1BCF-7E3D2C68C6CA}"/>
              </a:ext>
            </a:extLst>
          </p:cNvPr>
          <p:cNvSpPr txBox="1"/>
          <p:nvPr/>
        </p:nvSpPr>
        <p:spPr>
          <a:xfrm>
            <a:off x="6622938" y="2887886"/>
            <a:ext cx="4729274"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a:rPr>
              <a:t>Improve the patient’s daily function, so they do not feel limited by their disorder through adaptation, substitution and habituation 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Arial"/>
              </a:rPr>
              <a:t>Virtualis</a:t>
            </a:r>
            <a:r>
              <a:rPr kumimoji="0" lang="en-US" sz="1800" b="0" i="0" u="none" strike="noStrike" kern="1200" cap="none" spc="0" normalizeH="0" baseline="0" noProof="0" dirty="0">
                <a:ln>
                  <a:noFill/>
                </a:ln>
                <a:solidFill>
                  <a:srgbClr val="000000"/>
                </a:solidFill>
                <a:effectLst/>
                <a:uLnTx/>
                <a:uFillTx/>
                <a:latin typeface="Arial"/>
                <a:ea typeface="+mn-ea"/>
                <a:cs typeface="Arial"/>
              </a:rPr>
              <a:t> virtual reality solutions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1" name="Graphic 10" descr="Checkmark with solid fill">
            <a:extLst>
              <a:ext uri="{FF2B5EF4-FFF2-40B4-BE49-F238E27FC236}">
                <a16:creationId xmlns:a16="http://schemas.microsoft.com/office/drawing/2014/main" id="{18C591DA-8196-AE8C-1E06-7AD625E28E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8292" y="1937374"/>
            <a:ext cx="507106" cy="507106"/>
          </a:xfrm>
          <a:prstGeom prst="rect">
            <a:avLst/>
          </a:prstGeom>
        </p:spPr>
      </p:pic>
      <p:pic>
        <p:nvPicPr>
          <p:cNvPr id="21" name="Picture 20">
            <a:extLst>
              <a:ext uri="{FF2B5EF4-FFF2-40B4-BE49-F238E27FC236}">
                <a16:creationId xmlns:a16="http://schemas.microsoft.com/office/drawing/2014/main" id="{E7CBF3F8-F6A6-A2A9-778E-E2E72ED54950}"/>
              </a:ext>
            </a:extLst>
          </p:cNvPr>
          <p:cNvPicPr>
            <a:picLocks noChangeAspect="1"/>
          </p:cNvPicPr>
          <p:nvPr/>
        </p:nvPicPr>
        <p:blipFill>
          <a:blip r:embed="rId6"/>
          <a:stretch>
            <a:fillRect/>
          </a:stretch>
        </p:blipFill>
        <p:spPr>
          <a:xfrm>
            <a:off x="688087" y="1752600"/>
            <a:ext cx="4038600" cy="3701009"/>
          </a:xfrm>
          <a:prstGeom prst="rect">
            <a:avLst/>
          </a:prstGeom>
        </p:spPr>
      </p:pic>
      <p:sp>
        <p:nvSpPr>
          <p:cNvPr id="24" name="TextBox 23">
            <a:extLst>
              <a:ext uri="{FF2B5EF4-FFF2-40B4-BE49-F238E27FC236}">
                <a16:creationId xmlns:a16="http://schemas.microsoft.com/office/drawing/2014/main" id="{50E67772-4845-0798-C16E-E0A7F67E2FC6}"/>
              </a:ext>
            </a:extLst>
          </p:cNvPr>
          <p:cNvSpPr txBox="1"/>
          <p:nvPr/>
        </p:nvSpPr>
        <p:spPr>
          <a:xfrm>
            <a:off x="6634420" y="1867761"/>
            <a:ext cx="47177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Customized to the patient based on diagnostic and assessment results</a:t>
            </a:r>
          </a:p>
        </p:txBody>
      </p:sp>
      <p:pic>
        <p:nvPicPr>
          <p:cNvPr id="25" name="Graphic 24" descr="Checkmark with solid fill">
            <a:extLst>
              <a:ext uri="{FF2B5EF4-FFF2-40B4-BE49-F238E27FC236}">
                <a16:creationId xmlns:a16="http://schemas.microsoft.com/office/drawing/2014/main" id="{7C5D75AB-0154-613D-2C5E-121DE4C625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00714" y="2940365"/>
            <a:ext cx="507106" cy="507106"/>
          </a:xfrm>
          <a:prstGeom prst="rect">
            <a:avLst/>
          </a:prstGeom>
        </p:spPr>
      </p:pic>
      <p:pic>
        <p:nvPicPr>
          <p:cNvPr id="30" name="Graphic 29" descr="Checkmark with solid fill">
            <a:extLst>
              <a:ext uri="{FF2B5EF4-FFF2-40B4-BE49-F238E27FC236}">
                <a16:creationId xmlns:a16="http://schemas.microsoft.com/office/drawing/2014/main" id="{F24A0908-6494-50B4-DD27-0FAA6D3153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5377" y="4529978"/>
            <a:ext cx="507106" cy="507106"/>
          </a:xfrm>
          <a:prstGeom prst="rect">
            <a:avLst/>
          </a:prstGeom>
        </p:spPr>
      </p:pic>
      <p:sp>
        <p:nvSpPr>
          <p:cNvPr id="31" name="TextBox 30">
            <a:extLst>
              <a:ext uri="{FF2B5EF4-FFF2-40B4-BE49-F238E27FC236}">
                <a16:creationId xmlns:a16="http://schemas.microsoft.com/office/drawing/2014/main" id="{E1183D35-C454-92B6-E6BE-539091D021EF}"/>
              </a:ext>
            </a:extLst>
          </p:cNvPr>
          <p:cNvSpPr txBox="1"/>
          <p:nvPr/>
        </p:nvSpPr>
        <p:spPr>
          <a:xfrm>
            <a:off x="6624637" y="4525558"/>
            <a:ext cx="47177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Objective data to monitor patient’s response and progress appropriately</a:t>
            </a:r>
          </a:p>
        </p:txBody>
      </p:sp>
      <p:pic>
        <p:nvPicPr>
          <p:cNvPr id="12" name="Picture 11">
            <a:extLst>
              <a:ext uri="{FF2B5EF4-FFF2-40B4-BE49-F238E27FC236}">
                <a16:creationId xmlns:a16="http://schemas.microsoft.com/office/drawing/2014/main" id="{176186EE-0F3D-C325-A6A9-EB9C81026A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028" b="93056" l="4636" r="94040">
                        <a14:foregroundMark x1="75497" y1="46528" x2="14570" y2="56944"/>
                        <a14:foregroundMark x1="14570" y1="56944" x2="64901" y2="93056"/>
                        <a14:foregroundMark x1="64901" y1="93056" x2="74834" y2="52778"/>
                        <a14:foregroundMark x1="11921" y1="39583" x2="20530" y2="87500"/>
                        <a14:foregroundMark x1="20530" y1="87500" x2="32450" y2="75000"/>
                        <a14:foregroundMark x1="73510" y1="85417" x2="88079" y2="45139"/>
                        <a14:foregroundMark x1="88079" y1="45139" x2="74172" y2="81944"/>
                        <a14:foregroundMark x1="74172" y1="81944" x2="74834" y2="85417"/>
                        <a14:foregroundMark x1="85430" y1="89583" x2="35099" y2="91667"/>
                        <a14:foregroundMark x1="35099" y1="91667" x2="4636" y2="64583"/>
                        <a14:foregroundMark x1="4636" y1="64583" x2="14570" y2="80556"/>
                        <a14:foregroundMark x1="84106" y1="81250" x2="88079" y2="71528"/>
                        <a14:foregroundMark x1="90728" y1="38194" x2="94040" y2="85417"/>
                      </a14:backgroundRemoval>
                    </a14:imgEffect>
                  </a14:imgLayer>
                </a14:imgProps>
              </a:ext>
            </a:extLst>
          </a:blip>
          <a:stretch>
            <a:fillRect/>
          </a:stretch>
        </p:blipFill>
        <p:spPr>
          <a:xfrm>
            <a:off x="10247963" y="10549"/>
            <a:ext cx="1438476" cy="1371791"/>
          </a:xfrm>
          <a:prstGeom prst="rect">
            <a:avLst/>
          </a:prstGeom>
        </p:spPr>
      </p:pic>
    </p:spTree>
    <p:extLst>
      <p:ext uri="{BB962C8B-B14F-4D97-AF65-F5344CB8AC3E}">
        <p14:creationId xmlns:p14="http://schemas.microsoft.com/office/powerpoint/2010/main" val="994260425"/>
      </p:ext>
    </p:extLst>
  </p:cSld>
  <p:clrMapOvr>
    <a:masterClrMapping/>
  </p:clrMapOvr>
  <p:transition spd="slow">
    <p:push dir="u"/>
  </p:transition>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bf8c7a8-e008-49a7-9e43-ab76976c4bf8}" enabled="0" method="" siteId="{9bf8c7a8-e008-49a7-9e43-ab76976c4bf8}" removed="1"/>
</clbl:labelList>
</file>

<file path=docProps/app.xml><?xml version="1.0" encoding="utf-8"?>
<Properties xmlns="http://schemas.openxmlformats.org/officeDocument/2006/extended-properties" xmlns:vt="http://schemas.openxmlformats.org/officeDocument/2006/docPropsVTypes">
  <TotalTime>58</TotalTime>
  <Words>2242</Words>
  <Application>Microsoft Office PowerPoint</Application>
  <PresentationFormat>Widescreen</PresentationFormat>
  <Paragraphs>185</Paragraphs>
  <Slides>27</Slides>
  <Notes>8</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Elizabeth Fuemmeler (ELUF)</dc:creator>
  <cp:lastModifiedBy>Charlotte Ellemose Sonne (CHSO)</cp:lastModifiedBy>
  <cp:revision>6</cp:revision>
  <dcterms:created xsi:type="dcterms:W3CDTF">2025-12-10T15:06:57Z</dcterms:created>
  <dcterms:modified xsi:type="dcterms:W3CDTF">2026-01-14T07:20:48Z</dcterms:modified>
</cp:coreProperties>
</file>