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96" r:id="rId2"/>
    <p:sldMasterId id="2147483672" r:id="rId3"/>
    <p:sldMasterId id="2147483732" r:id="rId4"/>
    <p:sldMasterId id="2147483684" r:id="rId5"/>
    <p:sldMasterId id="2147483708" r:id="rId6"/>
    <p:sldMasterId id="2147483720" r:id="rId7"/>
  </p:sldMasterIdLst>
  <p:notesMasterIdLst>
    <p:notesMasterId r:id="rId38"/>
  </p:notesMasterIdLst>
  <p:sldIdLst>
    <p:sldId id="305" r:id="rId8"/>
    <p:sldId id="348" r:id="rId9"/>
    <p:sldId id="349" r:id="rId10"/>
    <p:sldId id="326" r:id="rId11"/>
    <p:sldId id="325" r:id="rId12"/>
    <p:sldId id="350" r:id="rId13"/>
    <p:sldId id="352" r:id="rId14"/>
    <p:sldId id="355" r:id="rId15"/>
    <p:sldId id="351" r:id="rId16"/>
    <p:sldId id="324" r:id="rId17"/>
    <p:sldId id="353" r:id="rId18"/>
    <p:sldId id="356" r:id="rId19"/>
    <p:sldId id="357" r:id="rId20"/>
    <p:sldId id="358" r:id="rId21"/>
    <p:sldId id="359" r:id="rId22"/>
    <p:sldId id="360" r:id="rId23"/>
    <p:sldId id="361" r:id="rId24"/>
    <p:sldId id="362" r:id="rId25"/>
    <p:sldId id="363" r:id="rId26"/>
    <p:sldId id="364" r:id="rId27"/>
    <p:sldId id="365" r:id="rId28"/>
    <p:sldId id="366" r:id="rId29"/>
    <p:sldId id="367" r:id="rId30"/>
    <p:sldId id="369" r:id="rId31"/>
    <p:sldId id="370" r:id="rId32"/>
    <p:sldId id="371" r:id="rId33"/>
    <p:sldId id="372" r:id="rId34"/>
    <p:sldId id="373" r:id="rId35"/>
    <p:sldId id="374" r:id="rId36"/>
    <p:sldId id="375" r:id="rId37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5B56"/>
    <a:srgbClr val="77C8A7"/>
    <a:srgbClr val="96989A"/>
    <a:srgbClr val="7DC3A3"/>
    <a:srgbClr val="8BA69C"/>
    <a:srgbClr val="BBE1CF"/>
    <a:srgbClr val="3C66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068" autoAdjust="0"/>
    <p:restoredTop sz="94303" autoAdjust="0"/>
  </p:normalViewPr>
  <p:slideViewPr>
    <p:cSldViewPr snapToObjects="1">
      <p:cViewPr varScale="1">
        <p:scale>
          <a:sx n="123" d="100"/>
          <a:sy n="123" d="100"/>
        </p:scale>
        <p:origin x="684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466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458792-8F56-3A41-AE8D-398351878192}" type="datetimeFigureOut">
              <a:rPr lang="da-DK" smtClean="0"/>
              <a:t>05-03-2019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5C1D5B-C33C-BA44-B267-4688201A3FA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19312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9AEC3-DCDA-42D3-AAFE-31F5CCC9CBAB}" type="slidenum">
              <a:rPr lang="da-DK" smtClean="0"/>
              <a:pPr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080304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9AEC3-DCDA-42D3-AAFE-31F5CCC9CBAB}" type="slidenum">
              <a:rPr lang="da-DK" smtClean="0"/>
              <a:pPr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60753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A9A61E-93B0-C945-9120-B6CEE12F86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8BB877E0-ADC4-ED4B-A99B-4F099045A9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5345BC9-06CE-1141-9963-DC52666E7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F267C-4E71-F445-B6F7-BB034F2D04CD}" type="datetimeFigureOut">
              <a:rPr lang="da-DK" smtClean="0"/>
              <a:t>05-03-2019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C378237-4339-164D-9AFF-E4ED0F92A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C112CEE-77EB-F046-B2AF-D8D0641BF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4701C-C9DD-7B4A-8FC5-B88EFF1681F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33960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4F5804-4BFE-584B-88CD-9274C9272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05217324-85A7-1B43-866E-A6EB7F5F4B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5A626C4-AE89-3A4A-A442-52C771997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F267C-4E71-F445-B6F7-BB034F2D04CD}" type="datetimeFigureOut">
              <a:rPr lang="da-DK" smtClean="0"/>
              <a:t>05-03-2019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175B995-6A0B-824E-B3BA-168F7B3ED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4373A80-B5FF-9142-9BFB-3C4485FEB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4701C-C9DD-7B4A-8FC5-B88EFF1681F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02743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3DCCC809-FD0E-3643-8AD4-D8157CAE4C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E1B2C477-EEEB-8745-9DE2-E8DB886E74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2983D30-DF9C-4440-9164-4BE245C34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F267C-4E71-F445-B6F7-BB034F2D04CD}" type="datetimeFigureOut">
              <a:rPr lang="da-DK" smtClean="0"/>
              <a:t>05-03-2019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F424814-43E0-3548-A0EC-ECD35E397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7A70054-41B7-254B-9A83-D82595E88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4701C-C9DD-7B4A-8FC5-B88EFF1681F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269162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475CC4-32AC-1847-974E-FFBD20EB8E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8B08D3BE-053E-4F4E-A65B-02744F461F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4751FA9-8A06-FD4A-B03A-7F4FDB0C2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37A38-37BB-7541-819E-3A5E5E0BD3D1}" type="datetimeFigureOut">
              <a:rPr lang="da-DK" smtClean="0"/>
              <a:t>05-03-2019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20181B3-F6A7-7F49-A3E3-F14876C72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14B2707-BCEE-CF4E-BD89-85D22DF64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B818-0B61-5F41-A108-70FE3ED32C4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354993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C4B117-581C-CB49-932D-3EC8C8CE7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0851917-0A67-8849-8747-5352B8062A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542B283-8A19-AD4B-8DED-BBF982747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37A38-37BB-7541-819E-3A5E5E0BD3D1}" type="datetimeFigureOut">
              <a:rPr lang="da-DK" smtClean="0"/>
              <a:t>05-03-2019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A865516-0122-7E4A-AFFF-8F4651932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D5E2550-0DC5-EA4F-9BEA-FC6429D44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B818-0B61-5F41-A108-70FE3ED32C4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137603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88CDDC-7575-BD47-9E9C-FD6D85EEF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73144695-811D-AD44-BDB4-280CC24715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D5F293C-AC2A-CD43-898B-024DD6376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37A38-37BB-7541-819E-3A5E5E0BD3D1}" type="datetimeFigureOut">
              <a:rPr lang="da-DK" smtClean="0"/>
              <a:t>05-03-2019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14197B3-6B80-624C-BF3D-4969ED462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D2B39A5-016F-E245-B8B3-79E810CD5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B818-0B61-5F41-A108-70FE3ED32C4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417264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C3FAA7-C605-564B-9341-20E7D6717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F3E1E52-99C8-8C4E-8E60-7E89AF8F7E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153A52E1-2211-254F-8F79-6CC6FFB399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7B3AE6AE-E6A4-B448-BA23-B1797BEDB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37A38-37BB-7541-819E-3A5E5E0BD3D1}" type="datetimeFigureOut">
              <a:rPr lang="da-DK" smtClean="0"/>
              <a:t>05-03-2019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51D3F010-F5A1-3E4E-B7D8-E7EE6FDD8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08990DBD-D782-E048-B92D-3433DBDA1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B818-0B61-5F41-A108-70FE3ED32C4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038008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12B4CB-9635-AB40-84DD-9CAAFF15F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D90E476-8D7F-3A42-AEC9-AAE3E0B877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3929B448-D56B-C540-AC45-2E405053C2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C93C20D4-2C27-B645-AB4E-63CC80ED3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5F13ACB4-C820-BB44-B8D0-92AE5E0D03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11708A07-2808-144E-B3BD-C9A2CFEBD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37A38-37BB-7541-819E-3A5E5E0BD3D1}" type="datetimeFigureOut">
              <a:rPr lang="da-DK" smtClean="0"/>
              <a:t>05-03-2019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D88378D2-44B9-3748-85FA-3427937AD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DDCA2941-2205-A649-8F1A-94893D1CF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B818-0B61-5F41-A108-70FE3ED32C4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500108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CD8758-122F-B842-BC78-B58F4D920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AB7654B0-46AC-9D46-9C5F-11D0F4635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37A38-37BB-7541-819E-3A5E5E0BD3D1}" type="datetimeFigureOut">
              <a:rPr lang="da-DK" smtClean="0"/>
              <a:t>05-03-2019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201941C-5DDB-594C-902E-294E41E46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E47DFE74-52B6-E448-A3CA-CEFEC3615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B818-0B61-5F41-A108-70FE3ED32C4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516612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07BFA476-8420-EE46-A0C8-657B7D086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37A38-37BB-7541-819E-3A5E5E0BD3D1}" type="datetimeFigureOut">
              <a:rPr lang="da-DK" smtClean="0"/>
              <a:t>05-03-2019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641CFB1E-9162-C149-8AB5-CB9567ACB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BE9803FE-E3BD-3444-9013-5134A3C8A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B818-0B61-5F41-A108-70FE3ED32C4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238673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CE133A-B64A-4A4F-84BC-7FA35B0E8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F136BEA-A16E-234F-8BCA-E18EB7ADC0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16E57BF2-11D7-A54D-96CC-B5EA46ECD2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6BCDC7C7-B1B1-6144-8316-52F3273A6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37A38-37BB-7541-819E-3A5E5E0BD3D1}" type="datetimeFigureOut">
              <a:rPr lang="da-DK" smtClean="0"/>
              <a:t>05-03-2019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C064DF12-9C96-AF48-8E03-8AE4990FE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0F07C7F5-1338-9F49-8E95-D01438222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B818-0B61-5F41-A108-70FE3ED32C4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543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D27D5D-8B57-4D47-8A44-E442F5497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4178BEF-FAA3-8944-9611-DC3BCD6A13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52D4B9F-B6A0-5545-AFC0-0B2307319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F267C-4E71-F445-B6F7-BB034F2D04CD}" type="datetimeFigureOut">
              <a:rPr lang="da-DK" smtClean="0"/>
              <a:t>05-03-2019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06817D6-3DC9-6F4A-9738-39E92BAEB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20C9D81-AEE2-194D-9A04-17E9FFB3C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4701C-C9DD-7B4A-8FC5-B88EFF1681F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212630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99F803-BB5C-F442-8B42-5FA2B7CBA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479F19D6-5A67-274A-A30F-08FEF04622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04F39AD9-9ECC-694A-8F79-2213B5A314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EF533835-4178-174B-B86B-9C0D39760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37A38-37BB-7541-819E-3A5E5E0BD3D1}" type="datetimeFigureOut">
              <a:rPr lang="da-DK" smtClean="0"/>
              <a:t>05-03-2019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75B9C3FB-6150-B149-831E-C0D587E12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D366C6E-72FD-C346-AE90-CEA832A7E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B818-0B61-5F41-A108-70FE3ED32C4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608423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5373A4-05E0-9A4F-A20B-820018248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799D5D3A-7625-1E40-8707-EB0C422441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34268BA-1002-A343-A81B-4732A11AE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37A38-37BB-7541-819E-3A5E5E0BD3D1}" type="datetimeFigureOut">
              <a:rPr lang="da-DK" smtClean="0"/>
              <a:t>05-03-2019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6467D7A-DA26-9946-8A4D-387B10A5C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0D11E42-D7A9-3E4F-A1A8-F0973362A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B818-0B61-5F41-A108-70FE3ED32C4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678585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71F0FE28-ED06-0842-8829-92AD23527B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0AEE86A7-E3CB-2E4C-BC6F-E4E6FEB561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279E0B1-1F50-AC4C-8A6F-9403A37C2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37A38-37BB-7541-819E-3A5E5E0BD3D1}" type="datetimeFigureOut">
              <a:rPr lang="da-DK" smtClean="0"/>
              <a:t>05-03-2019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388AF10-DCB7-0541-980B-7BB600BB2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25B26AC-1851-544B-A2B1-13E81BCAA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B818-0B61-5F41-A108-70FE3ED32C4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084290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475CC4-32AC-1847-974E-FFBD20EB8E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8B08D3BE-053E-4F4E-A65B-02744F461F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4751FA9-8A06-FD4A-B03A-7F4FDB0C2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37A38-37BB-7541-819E-3A5E5E0BD3D1}" type="datetimeFigureOut">
              <a:rPr lang="da-DK" smtClean="0"/>
              <a:t>05-03-2019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20181B3-F6A7-7F49-A3E3-F14876C72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14B2707-BCEE-CF4E-BD89-85D22DF64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B818-0B61-5F41-A108-70FE3ED32C4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60715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C4B117-581C-CB49-932D-3EC8C8CE7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0851917-0A67-8849-8747-5352B8062A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542B283-8A19-AD4B-8DED-BBF982747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37A38-37BB-7541-819E-3A5E5E0BD3D1}" type="datetimeFigureOut">
              <a:rPr lang="da-DK" smtClean="0"/>
              <a:t>05-03-2019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A865516-0122-7E4A-AFFF-8F4651932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D5E2550-0DC5-EA4F-9BEA-FC6429D44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B818-0B61-5F41-A108-70FE3ED32C4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483364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88CDDC-7575-BD47-9E9C-FD6D85EEF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73144695-811D-AD44-BDB4-280CC24715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D5F293C-AC2A-CD43-898B-024DD6376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37A38-37BB-7541-819E-3A5E5E0BD3D1}" type="datetimeFigureOut">
              <a:rPr lang="da-DK" smtClean="0"/>
              <a:t>05-03-2019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14197B3-6B80-624C-BF3D-4969ED462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D2B39A5-016F-E245-B8B3-79E810CD5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B818-0B61-5F41-A108-70FE3ED32C4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328358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C3FAA7-C605-564B-9341-20E7D6717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F3E1E52-99C8-8C4E-8E60-7E89AF8F7E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153A52E1-2211-254F-8F79-6CC6FFB399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7B3AE6AE-E6A4-B448-BA23-B1797BEDB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37A38-37BB-7541-819E-3A5E5E0BD3D1}" type="datetimeFigureOut">
              <a:rPr lang="da-DK" smtClean="0"/>
              <a:t>05-03-2019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51D3F010-F5A1-3E4E-B7D8-E7EE6FDD8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08990DBD-D782-E048-B92D-3433DBDA1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B818-0B61-5F41-A108-70FE3ED32C4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559605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12B4CB-9635-AB40-84DD-9CAAFF15F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D90E476-8D7F-3A42-AEC9-AAE3E0B877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3929B448-D56B-C540-AC45-2E405053C2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C93C20D4-2C27-B645-AB4E-63CC80ED3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5F13ACB4-C820-BB44-B8D0-92AE5E0D03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11708A07-2808-144E-B3BD-C9A2CFEBD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37A38-37BB-7541-819E-3A5E5E0BD3D1}" type="datetimeFigureOut">
              <a:rPr lang="da-DK" smtClean="0"/>
              <a:t>05-03-2019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D88378D2-44B9-3748-85FA-3427937AD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DDCA2941-2205-A649-8F1A-94893D1CF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B818-0B61-5F41-A108-70FE3ED32C4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778950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CD8758-122F-B842-BC78-B58F4D920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AB7654B0-46AC-9D46-9C5F-11D0F4635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37A38-37BB-7541-819E-3A5E5E0BD3D1}" type="datetimeFigureOut">
              <a:rPr lang="da-DK" smtClean="0"/>
              <a:t>05-03-2019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201941C-5DDB-594C-902E-294E41E46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E47DFE74-52B6-E448-A3CA-CEFEC3615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B818-0B61-5F41-A108-70FE3ED32C4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728305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07BFA476-8420-EE46-A0C8-657B7D086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37A38-37BB-7541-819E-3A5E5E0BD3D1}" type="datetimeFigureOut">
              <a:rPr lang="da-DK" smtClean="0"/>
              <a:t>05-03-2019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641CFB1E-9162-C149-8AB5-CB9567ACB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BE9803FE-E3BD-3444-9013-5134A3C8A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B818-0B61-5F41-A108-70FE3ED32C4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71787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B54F58-2953-D645-BF6A-DBBAF1EA3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CC95687C-BCD7-2C4E-82CC-BADB441664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BA9F991-B765-2A4F-A365-A5C0A2E3D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F267C-4E71-F445-B6F7-BB034F2D04CD}" type="datetimeFigureOut">
              <a:rPr lang="da-DK" smtClean="0"/>
              <a:t>05-03-2019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33F4942-A87B-0647-B677-71DFFD2AA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8692825-C3D8-7740-99CF-4DD9127CC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4701C-C9DD-7B4A-8FC5-B88EFF1681F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416240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CE133A-B64A-4A4F-84BC-7FA35B0E8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F136BEA-A16E-234F-8BCA-E18EB7ADC0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16E57BF2-11D7-A54D-96CC-B5EA46ECD2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6BCDC7C7-B1B1-6144-8316-52F3273A6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37A38-37BB-7541-819E-3A5E5E0BD3D1}" type="datetimeFigureOut">
              <a:rPr lang="da-DK" smtClean="0"/>
              <a:t>05-03-2019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C064DF12-9C96-AF48-8E03-8AE4990FE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0F07C7F5-1338-9F49-8E95-D01438222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B818-0B61-5F41-A108-70FE3ED32C4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014383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99F803-BB5C-F442-8B42-5FA2B7CBA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479F19D6-5A67-274A-A30F-08FEF04622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04F39AD9-9ECC-694A-8F79-2213B5A314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EF533835-4178-174B-B86B-9C0D39760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37A38-37BB-7541-819E-3A5E5E0BD3D1}" type="datetimeFigureOut">
              <a:rPr lang="da-DK" smtClean="0"/>
              <a:t>05-03-2019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75B9C3FB-6150-B149-831E-C0D587E12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D366C6E-72FD-C346-AE90-CEA832A7E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B818-0B61-5F41-A108-70FE3ED32C4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106827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5373A4-05E0-9A4F-A20B-820018248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799D5D3A-7625-1E40-8707-EB0C422441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34268BA-1002-A343-A81B-4732A11AE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37A38-37BB-7541-819E-3A5E5E0BD3D1}" type="datetimeFigureOut">
              <a:rPr lang="da-DK" smtClean="0"/>
              <a:t>05-03-2019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6467D7A-DA26-9946-8A4D-387B10A5C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0D11E42-D7A9-3E4F-A1A8-F0973362A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B818-0B61-5F41-A108-70FE3ED32C4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231022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71F0FE28-ED06-0842-8829-92AD23527B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0AEE86A7-E3CB-2E4C-BC6F-E4E6FEB561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279E0B1-1F50-AC4C-8A6F-9403A37C2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37A38-37BB-7541-819E-3A5E5E0BD3D1}" type="datetimeFigureOut">
              <a:rPr lang="da-DK" smtClean="0"/>
              <a:t>05-03-2019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388AF10-DCB7-0541-980B-7BB600BB2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25B26AC-1851-544B-A2B1-13E81BCAA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B818-0B61-5F41-A108-70FE3ED32C4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299396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475CC4-32AC-1847-974E-FFBD20EB8E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8B08D3BE-053E-4F4E-A65B-02744F461F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4751FA9-8A06-FD4A-B03A-7F4FDB0C2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37A38-37BB-7541-819E-3A5E5E0BD3D1}" type="datetimeFigureOut">
              <a:rPr lang="da-DK" smtClean="0"/>
              <a:t>05-03-2019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20181B3-F6A7-7F49-A3E3-F14876C72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14B2707-BCEE-CF4E-BD89-85D22DF64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B818-0B61-5F41-A108-70FE3ED32C4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407403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C4B117-581C-CB49-932D-3EC8C8CE7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0851917-0A67-8849-8747-5352B8062A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542B283-8A19-AD4B-8DED-BBF982747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37A38-37BB-7541-819E-3A5E5E0BD3D1}" type="datetimeFigureOut">
              <a:rPr lang="da-DK" smtClean="0"/>
              <a:t>05-03-2019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A865516-0122-7E4A-AFFF-8F4651932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D5E2550-0DC5-EA4F-9BEA-FC6429D44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B818-0B61-5F41-A108-70FE3ED32C4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918771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88CDDC-7575-BD47-9E9C-FD6D85EEF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73144695-811D-AD44-BDB4-280CC24715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D5F293C-AC2A-CD43-898B-024DD6376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37A38-37BB-7541-819E-3A5E5E0BD3D1}" type="datetimeFigureOut">
              <a:rPr lang="da-DK" smtClean="0"/>
              <a:t>05-03-2019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14197B3-6B80-624C-BF3D-4969ED462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D2B39A5-016F-E245-B8B3-79E810CD5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B818-0B61-5F41-A108-70FE3ED32C4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51634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C3FAA7-C605-564B-9341-20E7D6717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F3E1E52-99C8-8C4E-8E60-7E89AF8F7E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153A52E1-2211-254F-8F79-6CC6FFB399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7B3AE6AE-E6A4-B448-BA23-B1797BEDB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37A38-37BB-7541-819E-3A5E5E0BD3D1}" type="datetimeFigureOut">
              <a:rPr lang="da-DK" smtClean="0"/>
              <a:t>05-03-2019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51D3F010-F5A1-3E4E-B7D8-E7EE6FDD8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08990DBD-D782-E048-B92D-3433DBDA1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B818-0B61-5F41-A108-70FE3ED32C4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578957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12B4CB-9635-AB40-84DD-9CAAFF15F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D90E476-8D7F-3A42-AEC9-AAE3E0B877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3929B448-D56B-C540-AC45-2E405053C2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C93C20D4-2C27-B645-AB4E-63CC80ED3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5F13ACB4-C820-BB44-B8D0-92AE5E0D03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11708A07-2808-144E-B3BD-C9A2CFEBD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37A38-37BB-7541-819E-3A5E5E0BD3D1}" type="datetimeFigureOut">
              <a:rPr lang="da-DK" smtClean="0"/>
              <a:t>05-03-2019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D88378D2-44B9-3748-85FA-3427937AD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DDCA2941-2205-A649-8F1A-94893D1CF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B818-0B61-5F41-A108-70FE3ED32C4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853402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CD8758-122F-B842-BC78-B58F4D920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AB7654B0-46AC-9D46-9C5F-11D0F4635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37A38-37BB-7541-819E-3A5E5E0BD3D1}" type="datetimeFigureOut">
              <a:rPr lang="da-DK" smtClean="0"/>
              <a:t>05-03-2019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201941C-5DDB-594C-902E-294E41E46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E47DFE74-52B6-E448-A3CA-CEFEC3615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B818-0B61-5F41-A108-70FE3ED32C4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08361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6C19A2-70E3-1242-863C-9183BE14F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D2D0227-5EE4-3149-AE5F-5C3160571F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AC2C22B2-05F0-5647-A203-E20CC88D1C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82BF0B12-0DB0-B84B-B6D5-2A352DE07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F267C-4E71-F445-B6F7-BB034F2D04CD}" type="datetimeFigureOut">
              <a:rPr lang="da-DK" smtClean="0"/>
              <a:t>05-03-2019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8FE0F3C5-75D4-1544-8B3A-34DBBAC89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285A703E-8813-184F-BFEA-B67F2EB43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4701C-C9DD-7B4A-8FC5-B88EFF1681F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6721012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07BFA476-8420-EE46-A0C8-657B7D086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37A38-37BB-7541-819E-3A5E5E0BD3D1}" type="datetimeFigureOut">
              <a:rPr lang="da-DK" smtClean="0"/>
              <a:t>05-03-2019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641CFB1E-9162-C149-8AB5-CB9567ACB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BE9803FE-E3BD-3444-9013-5134A3C8A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B818-0B61-5F41-A108-70FE3ED32C4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792758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CE133A-B64A-4A4F-84BC-7FA35B0E8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F136BEA-A16E-234F-8BCA-E18EB7ADC0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16E57BF2-11D7-A54D-96CC-B5EA46ECD2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6BCDC7C7-B1B1-6144-8316-52F3273A6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37A38-37BB-7541-819E-3A5E5E0BD3D1}" type="datetimeFigureOut">
              <a:rPr lang="da-DK" smtClean="0"/>
              <a:t>05-03-2019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C064DF12-9C96-AF48-8E03-8AE4990FE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0F07C7F5-1338-9F49-8E95-D01438222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B818-0B61-5F41-A108-70FE3ED32C4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9254855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99F803-BB5C-F442-8B42-5FA2B7CBA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479F19D6-5A67-274A-A30F-08FEF04622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04F39AD9-9ECC-694A-8F79-2213B5A314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EF533835-4178-174B-B86B-9C0D39760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37A38-37BB-7541-819E-3A5E5E0BD3D1}" type="datetimeFigureOut">
              <a:rPr lang="da-DK" smtClean="0"/>
              <a:t>05-03-2019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75B9C3FB-6150-B149-831E-C0D587E12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D366C6E-72FD-C346-AE90-CEA832A7E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B818-0B61-5F41-A108-70FE3ED32C4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1734878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5373A4-05E0-9A4F-A20B-820018248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799D5D3A-7625-1E40-8707-EB0C422441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34268BA-1002-A343-A81B-4732A11AE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37A38-37BB-7541-819E-3A5E5E0BD3D1}" type="datetimeFigureOut">
              <a:rPr lang="da-DK" smtClean="0"/>
              <a:t>05-03-2019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6467D7A-DA26-9946-8A4D-387B10A5C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0D11E42-D7A9-3E4F-A1A8-F0973362A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B818-0B61-5F41-A108-70FE3ED32C4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302137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71F0FE28-ED06-0842-8829-92AD23527B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0AEE86A7-E3CB-2E4C-BC6F-E4E6FEB561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279E0B1-1F50-AC4C-8A6F-9403A37C2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37A38-37BB-7541-819E-3A5E5E0BD3D1}" type="datetimeFigureOut">
              <a:rPr lang="da-DK" smtClean="0"/>
              <a:t>05-03-2019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388AF10-DCB7-0541-980B-7BB600BB2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25B26AC-1851-544B-A2B1-13E81BCAA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B818-0B61-5F41-A108-70FE3ED32C4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542881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475CC4-32AC-1847-974E-FFBD20EB8E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8B08D3BE-053E-4F4E-A65B-02744F461F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4751FA9-8A06-FD4A-B03A-7F4FDB0C2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37A38-37BB-7541-819E-3A5E5E0BD3D1}" type="datetimeFigureOut">
              <a:rPr lang="da-DK" smtClean="0"/>
              <a:t>05-03-2019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20181B3-F6A7-7F49-A3E3-F14876C72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14B2707-BCEE-CF4E-BD89-85D22DF64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B818-0B61-5F41-A108-70FE3ED32C4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4080939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C4B117-581C-CB49-932D-3EC8C8CE7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0851917-0A67-8849-8747-5352B8062A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542B283-8A19-AD4B-8DED-BBF982747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37A38-37BB-7541-819E-3A5E5E0BD3D1}" type="datetimeFigureOut">
              <a:rPr lang="da-DK" smtClean="0"/>
              <a:t>05-03-2019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A865516-0122-7E4A-AFFF-8F4651932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D5E2550-0DC5-EA4F-9BEA-FC6429D44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B818-0B61-5F41-A108-70FE3ED32C4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211373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88CDDC-7575-BD47-9E9C-FD6D85EEF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73144695-811D-AD44-BDB4-280CC24715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D5F293C-AC2A-CD43-898B-024DD6376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37A38-37BB-7541-819E-3A5E5E0BD3D1}" type="datetimeFigureOut">
              <a:rPr lang="da-DK" smtClean="0"/>
              <a:t>05-03-2019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14197B3-6B80-624C-BF3D-4969ED462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D2B39A5-016F-E245-B8B3-79E810CD5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B818-0B61-5F41-A108-70FE3ED32C4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102781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C3FAA7-C605-564B-9341-20E7D6717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F3E1E52-99C8-8C4E-8E60-7E89AF8F7E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153A52E1-2211-254F-8F79-6CC6FFB399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7B3AE6AE-E6A4-B448-BA23-B1797BEDB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37A38-37BB-7541-819E-3A5E5E0BD3D1}" type="datetimeFigureOut">
              <a:rPr lang="da-DK" smtClean="0"/>
              <a:t>05-03-2019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51D3F010-F5A1-3E4E-B7D8-E7EE6FDD8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08990DBD-D782-E048-B92D-3433DBDA1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B818-0B61-5F41-A108-70FE3ED32C4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849764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12B4CB-9635-AB40-84DD-9CAAFF15F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D90E476-8D7F-3A42-AEC9-AAE3E0B877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3929B448-D56B-C540-AC45-2E405053C2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C93C20D4-2C27-B645-AB4E-63CC80ED3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5F13ACB4-C820-BB44-B8D0-92AE5E0D03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11708A07-2808-144E-B3BD-C9A2CFEBD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37A38-37BB-7541-819E-3A5E5E0BD3D1}" type="datetimeFigureOut">
              <a:rPr lang="da-DK" smtClean="0"/>
              <a:t>05-03-2019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D88378D2-44B9-3748-85FA-3427937AD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DDCA2941-2205-A649-8F1A-94893D1CF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B818-0B61-5F41-A108-70FE3ED32C4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462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3D22EA-8E01-6140-A711-EBFAA5CDB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DE99FF3B-7797-D84E-BCE2-4DB8785435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D36CE511-759E-9B49-9DEE-652EBD175A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A2B134F2-D185-734C-B23B-1F45C28C72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BB985088-F34D-EF4B-A7CA-D993F45128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0B81E717-32C5-574A-81E8-DED0EAC0F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F267C-4E71-F445-B6F7-BB034F2D04CD}" type="datetimeFigureOut">
              <a:rPr lang="da-DK" smtClean="0"/>
              <a:t>05-03-2019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F9E32AE3-3151-904C-9219-7AD8C7DB6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8B6919A6-DDD8-EF45-8E71-58406C643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4701C-C9DD-7B4A-8FC5-B88EFF1681F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1058972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CD8758-122F-B842-BC78-B58F4D920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AB7654B0-46AC-9D46-9C5F-11D0F4635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37A38-37BB-7541-819E-3A5E5E0BD3D1}" type="datetimeFigureOut">
              <a:rPr lang="da-DK" smtClean="0"/>
              <a:t>05-03-2019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201941C-5DDB-594C-902E-294E41E46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E47DFE74-52B6-E448-A3CA-CEFEC3615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B818-0B61-5F41-A108-70FE3ED32C4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3906000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07BFA476-8420-EE46-A0C8-657B7D086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37A38-37BB-7541-819E-3A5E5E0BD3D1}" type="datetimeFigureOut">
              <a:rPr lang="da-DK" smtClean="0"/>
              <a:t>05-03-2019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641CFB1E-9162-C149-8AB5-CB9567ACB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BE9803FE-E3BD-3444-9013-5134A3C8A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B818-0B61-5F41-A108-70FE3ED32C4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9398399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CE133A-B64A-4A4F-84BC-7FA35B0E8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F136BEA-A16E-234F-8BCA-E18EB7ADC0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16E57BF2-11D7-A54D-96CC-B5EA46ECD2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6BCDC7C7-B1B1-6144-8316-52F3273A6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37A38-37BB-7541-819E-3A5E5E0BD3D1}" type="datetimeFigureOut">
              <a:rPr lang="da-DK" smtClean="0"/>
              <a:t>05-03-2019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C064DF12-9C96-AF48-8E03-8AE4990FE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0F07C7F5-1338-9F49-8E95-D01438222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B818-0B61-5F41-A108-70FE3ED32C4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2556341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99F803-BB5C-F442-8B42-5FA2B7CBA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479F19D6-5A67-274A-A30F-08FEF04622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04F39AD9-9ECC-694A-8F79-2213B5A314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EF533835-4178-174B-B86B-9C0D39760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37A38-37BB-7541-819E-3A5E5E0BD3D1}" type="datetimeFigureOut">
              <a:rPr lang="da-DK" smtClean="0"/>
              <a:t>05-03-2019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75B9C3FB-6150-B149-831E-C0D587E12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D366C6E-72FD-C346-AE90-CEA832A7E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B818-0B61-5F41-A108-70FE3ED32C4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2724352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5373A4-05E0-9A4F-A20B-820018248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799D5D3A-7625-1E40-8707-EB0C422441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34268BA-1002-A343-A81B-4732A11AE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37A38-37BB-7541-819E-3A5E5E0BD3D1}" type="datetimeFigureOut">
              <a:rPr lang="da-DK" smtClean="0"/>
              <a:t>05-03-2019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6467D7A-DA26-9946-8A4D-387B10A5C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0D11E42-D7A9-3E4F-A1A8-F0973362A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B818-0B61-5F41-A108-70FE3ED32C4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4560655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71F0FE28-ED06-0842-8829-92AD23527B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0AEE86A7-E3CB-2E4C-BC6F-E4E6FEB561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279E0B1-1F50-AC4C-8A6F-9403A37C2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37A38-37BB-7541-819E-3A5E5E0BD3D1}" type="datetimeFigureOut">
              <a:rPr lang="da-DK" smtClean="0"/>
              <a:t>05-03-2019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388AF10-DCB7-0541-980B-7BB600BB2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25B26AC-1851-544B-A2B1-13E81BCAA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B818-0B61-5F41-A108-70FE3ED32C4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7630254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475CC4-32AC-1847-974E-FFBD20EB8E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8B08D3BE-053E-4F4E-A65B-02744F461F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4751FA9-8A06-FD4A-B03A-7F4FDB0C2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37A38-37BB-7541-819E-3A5E5E0BD3D1}" type="datetimeFigureOut">
              <a:rPr lang="da-DK" smtClean="0"/>
              <a:t>05-03-2019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20181B3-F6A7-7F49-A3E3-F14876C72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14B2707-BCEE-CF4E-BD89-85D22DF64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B818-0B61-5F41-A108-70FE3ED32C4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6768395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C4B117-581C-CB49-932D-3EC8C8CE7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0851917-0A67-8849-8747-5352B8062A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542B283-8A19-AD4B-8DED-BBF982747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37A38-37BB-7541-819E-3A5E5E0BD3D1}" type="datetimeFigureOut">
              <a:rPr lang="da-DK" smtClean="0"/>
              <a:t>05-03-2019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A865516-0122-7E4A-AFFF-8F4651932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D5E2550-0DC5-EA4F-9BEA-FC6429D44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B818-0B61-5F41-A108-70FE3ED32C4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2114583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88CDDC-7575-BD47-9E9C-FD6D85EEF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73144695-811D-AD44-BDB4-280CC24715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D5F293C-AC2A-CD43-898B-024DD6376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37A38-37BB-7541-819E-3A5E5E0BD3D1}" type="datetimeFigureOut">
              <a:rPr lang="da-DK" smtClean="0"/>
              <a:t>05-03-2019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14197B3-6B80-624C-BF3D-4969ED462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D2B39A5-016F-E245-B8B3-79E810CD5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B818-0B61-5F41-A108-70FE3ED32C4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8489491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C3FAA7-C605-564B-9341-20E7D6717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F3E1E52-99C8-8C4E-8E60-7E89AF8F7E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153A52E1-2211-254F-8F79-6CC6FFB399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7B3AE6AE-E6A4-B448-BA23-B1797BEDB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37A38-37BB-7541-819E-3A5E5E0BD3D1}" type="datetimeFigureOut">
              <a:rPr lang="da-DK" smtClean="0"/>
              <a:t>05-03-2019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51D3F010-F5A1-3E4E-B7D8-E7EE6FDD8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08990DBD-D782-E048-B92D-3433DBDA1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B818-0B61-5F41-A108-70FE3ED32C4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57717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21B0B6-96DE-1841-8C17-3AE75FB36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BE9F6CCE-A5AA-B44B-9C32-BD7E550EB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F267C-4E71-F445-B6F7-BB034F2D04CD}" type="datetimeFigureOut">
              <a:rPr lang="da-DK" smtClean="0"/>
              <a:t>05-03-2019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58A427B-E82D-6640-9B12-37BF3B401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728972A2-5B97-4643-9637-03594BFC8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4701C-C9DD-7B4A-8FC5-B88EFF1681F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2847880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12B4CB-9635-AB40-84DD-9CAAFF15F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D90E476-8D7F-3A42-AEC9-AAE3E0B877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3929B448-D56B-C540-AC45-2E405053C2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C93C20D4-2C27-B645-AB4E-63CC80ED3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5F13ACB4-C820-BB44-B8D0-92AE5E0D03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11708A07-2808-144E-B3BD-C9A2CFEBD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37A38-37BB-7541-819E-3A5E5E0BD3D1}" type="datetimeFigureOut">
              <a:rPr lang="da-DK" smtClean="0"/>
              <a:t>05-03-2019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D88378D2-44B9-3748-85FA-3427937AD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DDCA2941-2205-A649-8F1A-94893D1CF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B818-0B61-5F41-A108-70FE3ED32C4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831977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CD8758-122F-B842-BC78-B58F4D920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AB7654B0-46AC-9D46-9C5F-11D0F4635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37A38-37BB-7541-819E-3A5E5E0BD3D1}" type="datetimeFigureOut">
              <a:rPr lang="da-DK" smtClean="0"/>
              <a:t>05-03-2019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201941C-5DDB-594C-902E-294E41E46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E47DFE74-52B6-E448-A3CA-CEFEC3615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B818-0B61-5F41-A108-70FE3ED32C4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9221163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07BFA476-8420-EE46-A0C8-657B7D086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37A38-37BB-7541-819E-3A5E5E0BD3D1}" type="datetimeFigureOut">
              <a:rPr lang="da-DK" smtClean="0"/>
              <a:t>05-03-2019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641CFB1E-9162-C149-8AB5-CB9567ACB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BE9803FE-E3BD-3444-9013-5134A3C8A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B818-0B61-5F41-A108-70FE3ED32C4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9909403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CE133A-B64A-4A4F-84BC-7FA35B0E8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F136BEA-A16E-234F-8BCA-E18EB7ADC0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16E57BF2-11D7-A54D-96CC-B5EA46ECD2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6BCDC7C7-B1B1-6144-8316-52F3273A6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37A38-37BB-7541-819E-3A5E5E0BD3D1}" type="datetimeFigureOut">
              <a:rPr lang="da-DK" smtClean="0"/>
              <a:t>05-03-2019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C064DF12-9C96-AF48-8E03-8AE4990FE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0F07C7F5-1338-9F49-8E95-D01438222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B818-0B61-5F41-A108-70FE3ED32C4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1077371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99F803-BB5C-F442-8B42-5FA2B7CBA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479F19D6-5A67-274A-A30F-08FEF04622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04F39AD9-9ECC-694A-8F79-2213B5A314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EF533835-4178-174B-B86B-9C0D39760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37A38-37BB-7541-819E-3A5E5E0BD3D1}" type="datetimeFigureOut">
              <a:rPr lang="da-DK" smtClean="0"/>
              <a:t>05-03-2019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75B9C3FB-6150-B149-831E-C0D587E12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D366C6E-72FD-C346-AE90-CEA832A7E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B818-0B61-5F41-A108-70FE3ED32C4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2352170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5373A4-05E0-9A4F-A20B-820018248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799D5D3A-7625-1E40-8707-EB0C422441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34268BA-1002-A343-A81B-4732A11AE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37A38-37BB-7541-819E-3A5E5E0BD3D1}" type="datetimeFigureOut">
              <a:rPr lang="da-DK" smtClean="0"/>
              <a:t>05-03-2019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6467D7A-DA26-9946-8A4D-387B10A5C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0D11E42-D7A9-3E4F-A1A8-F0973362A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B818-0B61-5F41-A108-70FE3ED32C4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6012702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71F0FE28-ED06-0842-8829-92AD23527B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0AEE86A7-E3CB-2E4C-BC6F-E4E6FEB561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279E0B1-1F50-AC4C-8A6F-9403A37C2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37A38-37BB-7541-819E-3A5E5E0BD3D1}" type="datetimeFigureOut">
              <a:rPr lang="da-DK" smtClean="0"/>
              <a:t>05-03-2019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388AF10-DCB7-0541-980B-7BB600BB2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25B26AC-1851-544B-A2B1-13E81BCAA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B818-0B61-5F41-A108-70FE3ED32C4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5269217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A9A61E-93B0-C945-9120-B6CEE12F86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8BB877E0-ADC4-ED4B-A99B-4F099045A9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5345BC9-06CE-1141-9963-DC52666E7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F267C-4E71-F445-B6F7-BB034F2D04CD}" type="datetimeFigureOut">
              <a:rPr lang="da-DK" smtClean="0"/>
              <a:t>05-03-2019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C378237-4339-164D-9AFF-E4ED0F92A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C112CEE-77EB-F046-B2AF-D8D0641BF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4701C-C9DD-7B4A-8FC5-B88EFF1681F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2198705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D27D5D-8B57-4D47-8A44-E442F5497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4178BEF-FAA3-8944-9611-DC3BCD6A13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52D4B9F-B6A0-5545-AFC0-0B2307319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F267C-4E71-F445-B6F7-BB034F2D04CD}" type="datetimeFigureOut">
              <a:rPr lang="da-DK" smtClean="0"/>
              <a:t>05-03-2019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06817D6-3DC9-6F4A-9738-39E92BAEB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20C9D81-AEE2-194D-9A04-17E9FFB3C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4701C-C9DD-7B4A-8FC5-B88EFF1681F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2509752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B54F58-2953-D645-BF6A-DBBAF1EA3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CC95687C-BCD7-2C4E-82CC-BADB441664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BA9F991-B765-2A4F-A365-A5C0A2E3D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F267C-4E71-F445-B6F7-BB034F2D04CD}" type="datetimeFigureOut">
              <a:rPr lang="da-DK" smtClean="0"/>
              <a:t>05-03-2019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33F4942-A87B-0647-B677-71DFFD2AA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8692825-C3D8-7740-99CF-4DD9127CC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4701C-C9DD-7B4A-8FC5-B88EFF1681F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71011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F85BD37A-25AA-1C41-B478-BF143E71A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F267C-4E71-F445-B6F7-BB034F2D04CD}" type="datetimeFigureOut">
              <a:rPr lang="da-DK" smtClean="0"/>
              <a:t>05-03-2019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13A17E99-4C0A-3D43-9A98-1A7716177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A1EE68DB-08FB-B641-893D-953EF5C64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4701C-C9DD-7B4A-8FC5-B88EFF1681F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0339855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6C19A2-70E3-1242-863C-9183BE14F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D2D0227-5EE4-3149-AE5F-5C3160571F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AC2C22B2-05F0-5647-A203-E20CC88D1C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82BF0B12-0DB0-B84B-B6D5-2A352DE07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F267C-4E71-F445-B6F7-BB034F2D04CD}" type="datetimeFigureOut">
              <a:rPr lang="da-DK" smtClean="0"/>
              <a:t>05-03-2019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8FE0F3C5-75D4-1544-8B3A-34DBBAC89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285A703E-8813-184F-BFEA-B67F2EB43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4701C-C9DD-7B4A-8FC5-B88EFF1681F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2719221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3D22EA-8E01-6140-A711-EBFAA5CDB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DE99FF3B-7797-D84E-BCE2-4DB8785435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D36CE511-759E-9B49-9DEE-652EBD175A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A2B134F2-D185-734C-B23B-1F45C28C72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BB985088-F34D-EF4B-A7CA-D993F45128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0B81E717-32C5-574A-81E8-DED0EAC0F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F267C-4E71-F445-B6F7-BB034F2D04CD}" type="datetimeFigureOut">
              <a:rPr lang="da-DK" smtClean="0"/>
              <a:t>05-03-2019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F9E32AE3-3151-904C-9219-7AD8C7DB6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8B6919A6-DDD8-EF45-8E71-58406C643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4701C-C9DD-7B4A-8FC5-B88EFF1681F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0532336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21B0B6-96DE-1841-8C17-3AE75FB36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BE9F6CCE-A5AA-B44B-9C32-BD7E550EB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F267C-4E71-F445-B6F7-BB034F2D04CD}" type="datetimeFigureOut">
              <a:rPr lang="da-DK" smtClean="0"/>
              <a:t>05-03-2019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58A427B-E82D-6640-9B12-37BF3B401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728972A2-5B97-4643-9637-03594BFC8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4701C-C9DD-7B4A-8FC5-B88EFF1681F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5042804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F85BD37A-25AA-1C41-B478-BF143E71A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F267C-4E71-F445-B6F7-BB034F2D04CD}" type="datetimeFigureOut">
              <a:rPr lang="da-DK" smtClean="0"/>
              <a:t>05-03-2019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13A17E99-4C0A-3D43-9A98-1A7716177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A1EE68DB-08FB-B641-893D-953EF5C64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4701C-C9DD-7B4A-8FC5-B88EFF1681F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4991271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EFBE48-A099-194E-BB87-F140CD94F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B61F688-8A15-6D46-807E-AC6B37363F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FA47005-4C72-FA41-8013-B0DE7354A5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04DBAC54-30A7-CC4B-B420-3B8189E94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F267C-4E71-F445-B6F7-BB034F2D04CD}" type="datetimeFigureOut">
              <a:rPr lang="da-DK" smtClean="0"/>
              <a:t>05-03-2019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D52B049C-91ED-CF4F-BA5A-78FDEB796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65097D78-BD84-FD4F-8E3D-7B4F0438B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4701C-C9DD-7B4A-8FC5-B88EFF1681F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6447428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5F7842-2DFB-8E40-9213-84EF27649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182BC7DC-F3B9-214C-8651-119E901A87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9C72785-B7A3-A74A-963D-2743BC35C6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4B4DF4C-C653-F144-AF17-ACB22B3DD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F267C-4E71-F445-B6F7-BB034F2D04CD}" type="datetimeFigureOut">
              <a:rPr lang="da-DK" smtClean="0"/>
              <a:t>05-03-2019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E0CA4E0A-BC09-A240-BF9D-DB6763B25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49139C78-7B0A-214F-96D7-ED614F871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4701C-C9DD-7B4A-8FC5-B88EFF1681F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653009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4F5804-4BFE-584B-88CD-9274C9272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05217324-85A7-1B43-866E-A6EB7F5F4B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5A626C4-AE89-3A4A-A442-52C771997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F267C-4E71-F445-B6F7-BB034F2D04CD}" type="datetimeFigureOut">
              <a:rPr lang="da-DK" smtClean="0"/>
              <a:t>05-03-2019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175B995-6A0B-824E-B3BA-168F7B3ED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4373A80-B5FF-9142-9BFB-3C4485FEB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4701C-C9DD-7B4A-8FC5-B88EFF1681F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4706449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3DCCC809-FD0E-3643-8AD4-D8157CAE4C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E1B2C477-EEEB-8745-9DE2-E8DB886E74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2983D30-DF9C-4440-9164-4BE245C34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F267C-4E71-F445-B6F7-BB034F2D04CD}" type="datetimeFigureOut">
              <a:rPr lang="da-DK" smtClean="0"/>
              <a:t>05-03-2019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F424814-43E0-3548-A0EC-ECD35E397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7A70054-41B7-254B-9A83-D82595E88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4701C-C9DD-7B4A-8FC5-B88EFF1681F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93399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EFBE48-A099-194E-BB87-F140CD94F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B61F688-8A15-6D46-807E-AC6B37363F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FA47005-4C72-FA41-8013-B0DE7354A5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04DBAC54-30A7-CC4B-B420-3B8189E94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F267C-4E71-F445-B6F7-BB034F2D04CD}" type="datetimeFigureOut">
              <a:rPr lang="da-DK" smtClean="0"/>
              <a:t>05-03-2019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D52B049C-91ED-CF4F-BA5A-78FDEB796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65097D78-BD84-FD4F-8E3D-7B4F0438B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4701C-C9DD-7B4A-8FC5-B88EFF1681F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41201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5F7842-2DFB-8E40-9213-84EF27649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182BC7DC-F3B9-214C-8651-119E901A87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9C72785-B7A3-A74A-963D-2743BC35C6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4B4DF4C-C653-F144-AF17-ACB22B3DD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F267C-4E71-F445-B6F7-BB034F2D04CD}" type="datetimeFigureOut">
              <a:rPr lang="da-DK" smtClean="0"/>
              <a:t>05-03-2019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E0CA4E0A-BC09-A240-BF9D-DB6763B25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49139C78-7B0A-214F-96D7-ED614F871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4701C-C9DD-7B4A-8FC5-B88EFF1681F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70373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1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0DFFC20C-0558-E640-942D-9D11E2FB0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185" y="404813"/>
            <a:ext cx="10515600" cy="12858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F9397DA6-00D3-D44B-8C82-408F773746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7185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da-DK" dirty="0"/>
              <a:t>Rediger teksttypografien i masteren
Andet niveau
Tredje niveau
Fjerde niveau
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38AE78D-2BBB-D54F-9546-B55FEC953E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C4F267C-4E71-F445-B6F7-BB034F2D04CD}" type="datetimeFigureOut">
              <a:rPr lang="da-DK" smtClean="0"/>
              <a:pPr/>
              <a:t>05-03-2019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A89455A-AE04-214D-9EAA-50AA98C566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AE027E4-1696-8C44-A889-5EB5E2EC8C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0F4701C-C9DD-7B4A-8FC5-B88EFF1681FB}" type="slidenum">
              <a:rPr lang="da-DK" smtClean="0"/>
              <a:pPr/>
              <a:t>‹#›</a:t>
            </a:fld>
            <a:endParaRPr lang="da-DK" dirty="0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17FF13BC-1F0C-444F-8B41-31F30557BC7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1005" y="6146617"/>
            <a:ext cx="1627083" cy="35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549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pos="3840">
          <p15:clr>
            <a:srgbClr val="F26B43"/>
          </p15:clr>
        </p15:guide>
        <p15:guide id="3" pos="257">
          <p15:clr>
            <a:srgbClr val="F26B43"/>
          </p15:clr>
        </p15:guide>
        <p15:guide id="4" orient="horz" pos="255">
          <p15:clr>
            <a:srgbClr val="F26B43"/>
          </p15:clr>
        </p15:guide>
        <p15:guide id="5" pos="7423">
          <p15:clr>
            <a:srgbClr val="F26B43"/>
          </p15:clr>
        </p15:guide>
        <p15:guide id="6" orient="horz" pos="3203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90541AF9-064B-844D-91F4-F6838E54E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185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F767E1C1-0EC2-8446-B929-18E98FDCBF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7185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da-DK" dirty="0"/>
              <a:t>Rediger teksttypografien i masteren
Andet niveau
Tredje niveau
Fjerde niveau
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4025BFF-B860-1740-8865-EB9CAE8A19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A37A38-37BB-7541-819E-3A5E5E0BD3D1}" type="datetimeFigureOut">
              <a:rPr lang="da-DK" smtClean="0"/>
              <a:pPr/>
              <a:t>05-03-2019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C1169BC-44EA-3F42-B46B-78C5068848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9E6BDCB-D50B-9747-B353-3C993CD4D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4D9B818-0B61-5F41-A108-70FE3ED32C41}" type="slidenum">
              <a:rPr lang="da-DK" smtClean="0"/>
              <a:pPr/>
              <a:t>‹#›</a:t>
            </a:fld>
            <a:endParaRPr lang="da-DK" dirty="0"/>
          </a:p>
        </p:txBody>
      </p:sp>
      <p:pic>
        <p:nvPicPr>
          <p:cNvPr id="13" name="Billede 12">
            <a:extLst>
              <a:ext uri="{FF2B5EF4-FFF2-40B4-BE49-F238E27FC236}">
                <a16:creationId xmlns:a16="http://schemas.microsoft.com/office/drawing/2014/main" id="{ED186C0A-E0D0-EB41-9516-02D54CCEC205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1005" y="6146617"/>
            <a:ext cx="1627083" cy="356672"/>
          </a:xfrm>
          <a:prstGeom prst="rect">
            <a:avLst/>
          </a:prstGeom>
        </p:spPr>
      </p:pic>
      <p:sp>
        <p:nvSpPr>
          <p:cNvPr id="9" name="Undertitel 2">
            <a:extLst>
              <a:ext uri="{FF2B5EF4-FFF2-40B4-BE49-F238E27FC236}">
                <a16:creationId xmlns:a16="http://schemas.microsoft.com/office/drawing/2014/main" id="{54B6BDB6-40D0-8B44-8553-739593DA0304}"/>
              </a:ext>
            </a:extLst>
          </p:cNvPr>
          <p:cNvSpPr txBox="1">
            <a:spLocks/>
          </p:cNvSpPr>
          <p:nvPr userDrawn="1"/>
        </p:nvSpPr>
        <p:spPr>
          <a:xfrm>
            <a:off x="422586" y="6320715"/>
            <a:ext cx="2463801" cy="5372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a-DK" sz="1200" dirty="0">
                <a:solidFill>
                  <a:schemeClr val="tx1"/>
                </a:solidFill>
                <a:latin typeface="Arial" panose="020B0604020202020204" pitchFamily="34" charset="0"/>
                <a:ea typeface="Noa LT Std" charset="0"/>
                <a:cs typeface="Arial" panose="020B0604020202020204" pitchFamily="34" charset="0"/>
              </a:rPr>
              <a:t>Science </a:t>
            </a:r>
            <a:r>
              <a:rPr lang="da-DK" sz="1200" b="1" dirty="0">
                <a:solidFill>
                  <a:schemeClr val="tx1"/>
                </a:solidFill>
                <a:latin typeface="Arial" panose="020B0604020202020204" pitchFamily="34" charset="0"/>
                <a:ea typeface="Noa LT Std" charset="0"/>
                <a:cs typeface="Arial" panose="020B0604020202020204" pitchFamily="34" charset="0"/>
              </a:rPr>
              <a:t>made</a:t>
            </a:r>
            <a:r>
              <a:rPr lang="da-DK" sz="1200" dirty="0">
                <a:solidFill>
                  <a:schemeClr val="tx1"/>
                </a:solidFill>
                <a:latin typeface="Arial" panose="020B0604020202020204" pitchFamily="34" charset="0"/>
                <a:ea typeface="Noa LT Std" charset="0"/>
                <a:cs typeface="Arial" panose="020B0604020202020204" pitchFamily="34" charset="0"/>
              </a:rPr>
              <a:t> </a:t>
            </a:r>
            <a:r>
              <a:rPr lang="da-DK" sz="1200" dirty="0" err="1">
                <a:solidFill>
                  <a:schemeClr val="tx1"/>
                </a:solidFill>
                <a:latin typeface="Arial" panose="020B0604020202020204" pitchFamily="34" charset="0"/>
                <a:ea typeface="Noa LT Std" charset="0"/>
                <a:cs typeface="Arial" panose="020B0604020202020204" pitchFamily="34" charset="0"/>
              </a:rPr>
              <a:t>smarter</a:t>
            </a:r>
            <a:endParaRPr lang="da-DK" sz="1200" dirty="0">
              <a:solidFill>
                <a:schemeClr val="tx1"/>
              </a:solidFill>
              <a:latin typeface="Arial" panose="020B0604020202020204" pitchFamily="34" charset="0"/>
              <a:ea typeface="Noa LT Std" charset="0"/>
              <a:cs typeface="Arial" panose="020B0604020202020204" pitchFamily="34" charset="0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B12B6A10-AADC-4541-B19D-C5D03A69F040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58188"/>
            <a:ext cx="422586" cy="177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980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55">
          <p15:clr>
            <a:srgbClr val="F26B43"/>
          </p15:clr>
        </p15:guide>
        <p15:guide id="2" pos="257">
          <p15:clr>
            <a:srgbClr val="F26B43"/>
          </p15:clr>
        </p15:guide>
        <p15:guide id="3" pos="7423">
          <p15:clr>
            <a:srgbClr val="F26B43"/>
          </p15:clr>
        </p15:guide>
        <p15:guide id="4" orient="horz" pos="3203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9C2FBF09-F37A-FE41-AD49-1F8565230F54}"/>
              </a:ext>
            </a:extLst>
          </p:cNvPr>
          <p:cNvSpPr/>
          <p:nvPr userDrawn="1"/>
        </p:nvSpPr>
        <p:spPr>
          <a:xfrm>
            <a:off x="0" y="-72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90541AF9-064B-844D-91F4-F6838E54E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185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F767E1C1-0EC2-8446-B929-18E98FDCBF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7185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da-DK" dirty="0"/>
              <a:t>Rediger teksttypografien i masteren
Andet niveau
Tredje niveau
Fjerde niveau
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4025BFF-B860-1740-8865-EB9CAE8A19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A37A38-37BB-7541-819E-3A5E5E0BD3D1}" type="datetimeFigureOut">
              <a:rPr lang="da-DK" smtClean="0"/>
              <a:pPr/>
              <a:t>05-03-2019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C1169BC-44EA-3F42-B46B-78C5068848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9E6BDCB-D50B-9747-B353-3C993CD4D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4D9B818-0B61-5F41-A108-70FE3ED32C41}" type="slidenum">
              <a:rPr lang="da-DK" smtClean="0"/>
              <a:pPr/>
              <a:t>‹#›</a:t>
            </a:fld>
            <a:endParaRPr lang="da-DK" dirty="0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891C3C66-806B-214A-B439-49F821821774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1005" y="6146617"/>
            <a:ext cx="1627083" cy="348196"/>
          </a:xfrm>
          <a:prstGeom prst="rect">
            <a:avLst/>
          </a:prstGeom>
        </p:spPr>
      </p:pic>
      <p:sp>
        <p:nvSpPr>
          <p:cNvPr id="9" name="Undertitel 2">
            <a:extLst>
              <a:ext uri="{FF2B5EF4-FFF2-40B4-BE49-F238E27FC236}">
                <a16:creationId xmlns:a16="http://schemas.microsoft.com/office/drawing/2014/main" id="{54B6BDB6-40D0-8B44-8553-739593DA0304}"/>
              </a:ext>
            </a:extLst>
          </p:cNvPr>
          <p:cNvSpPr txBox="1">
            <a:spLocks/>
          </p:cNvSpPr>
          <p:nvPr userDrawn="1"/>
        </p:nvSpPr>
        <p:spPr>
          <a:xfrm>
            <a:off x="422586" y="6320715"/>
            <a:ext cx="2463801" cy="5372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a-DK" sz="1200" dirty="0">
                <a:solidFill>
                  <a:schemeClr val="bg1"/>
                </a:solidFill>
                <a:latin typeface="Arial" panose="020B0604020202020204" pitchFamily="34" charset="0"/>
                <a:ea typeface="Noa LT Std" charset="0"/>
                <a:cs typeface="Arial" panose="020B0604020202020204" pitchFamily="34" charset="0"/>
              </a:rPr>
              <a:t>Science </a:t>
            </a:r>
            <a:r>
              <a:rPr lang="da-DK" sz="1200" b="1" dirty="0">
                <a:solidFill>
                  <a:schemeClr val="bg1"/>
                </a:solidFill>
                <a:latin typeface="Arial" panose="020B0604020202020204" pitchFamily="34" charset="0"/>
                <a:ea typeface="Noa LT Std" charset="0"/>
                <a:cs typeface="Arial" panose="020B0604020202020204" pitchFamily="34" charset="0"/>
              </a:rPr>
              <a:t>made</a:t>
            </a:r>
            <a:r>
              <a:rPr lang="da-DK" sz="1200" dirty="0">
                <a:solidFill>
                  <a:schemeClr val="bg1"/>
                </a:solidFill>
                <a:latin typeface="Arial" panose="020B0604020202020204" pitchFamily="34" charset="0"/>
                <a:ea typeface="Noa LT Std" charset="0"/>
                <a:cs typeface="Arial" panose="020B0604020202020204" pitchFamily="34" charset="0"/>
              </a:rPr>
              <a:t> </a:t>
            </a:r>
            <a:r>
              <a:rPr lang="da-DK" sz="1200" dirty="0" err="1">
                <a:solidFill>
                  <a:schemeClr val="bg1"/>
                </a:solidFill>
                <a:latin typeface="Arial" panose="020B0604020202020204" pitchFamily="34" charset="0"/>
                <a:ea typeface="Noa LT Std" charset="0"/>
                <a:cs typeface="Arial" panose="020B0604020202020204" pitchFamily="34" charset="0"/>
              </a:rPr>
              <a:t>smarter</a:t>
            </a:r>
            <a:endParaRPr lang="da-DK" sz="1200" dirty="0">
              <a:solidFill>
                <a:schemeClr val="bg1"/>
              </a:solidFill>
              <a:latin typeface="Arial" panose="020B0604020202020204" pitchFamily="34" charset="0"/>
              <a:ea typeface="Noa LT Std" charset="0"/>
              <a:cs typeface="Arial" panose="020B0604020202020204" pitchFamily="34" charset="0"/>
            </a:endParaRPr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475F6781-DFB7-3D4A-82A2-17BA895F4205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61753"/>
            <a:ext cx="414119" cy="17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822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55" userDrawn="1">
          <p15:clr>
            <a:srgbClr val="F26B43"/>
          </p15:clr>
        </p15:guide>
        <p15:guide id="2" pos="257" userDrawn="1">
          <p15:clr>
            <a:srgbClr val="F26B43"/>
          </p15:clr>
        </p15:guide>
        <p15:guide id="3" pos="7423" userDrawn="1">
          <p15:clr>
            <a:srgbClr val="F26B43"/>
          </p15:clr>
        </p15:guide>
        <p15:guide id="4" orient="horz" pos="3203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9C2FBF09-F37A-FE41-AD49-1F8565230F5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90541AF9-064B-844D-91F4-F6838E54E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185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F767E1C1-0EC2-8446-B929-18E98FDCBF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7185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da-DK" dirty="0"/>
              <a:t>Rediger teksttypografien i masteren
Andet niveau
Tredje niveau
Fjerde niveau
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4025BFF-B860-1740-8865-EB9CAE8A19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A37A38-37BB-7541-819E-3A5E5E0BD3D1}" type="datetimeFigureOut">
              <a:rPr lang="da-DK" smtClean="0"/>
              <a:pPr/>
              <a:t>05-03-2019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C1169BC-44EA-3F42-B46B-78C5068848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9E6BDCB-D50B-9747-B353-3C993CD4D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4D9B818-0B61-5F41-A108-70FE3ED32C41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9" name="Undertitel 2">
            <a:extLst>
              <a:ext uri="{FF2B5EF4-FFF2-40B4-BE49-F238E27FC236}">
                <a16:creationId xmlns:a16="http://schemas.microsoft.com/office/drawing/2014/main" id="{54B6BDB6-40D0-8B44-8553-739593DA0304}"/>
              </a:ext>
            </a:extLst>
          </p:cNvPr>
          <p:cNvSpPr txBox="1">
            <a:spLocks/>
          </p:cNvSpPr>
          <p:nvPr userDrawn="1"/>
        </p:nvSpPr>
        <p:spPr>
          <a:xfrm>
            <a:off x="422586" y="6320715"/>
            <a:ext cx="2463801" cy="5372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a-DK" sz="1200" dirty="0">
                <a:solidFill>
                  <a:schemeClr val="tx1"/>
                </a:solidFill>
                <a:latin typeface="Arial" panose="020B0604020202020204" pitchFamily="34" charset="0"/>
                <a:ea typeface="Noa LT Std" charset="0"/>
                <a:cs typeface="Arial" panose="020B0604020202020204" pitchFamily="34" charset="0"/>
              </a:rPr>
              <a:t>Science </a:t>
            </a:r>
            <a:r>
              <a:rPr lang="da-DK" sz="1200" b="1" dirty="0">
                <a:solidFill>
                  <a:schemeClr val="tx1"/>
                </a:solidFill>
                <a:latin typeface="Arial" panose="020B0604020202020204" pitchFamily="34" charset="0"/>
                <a:ea typeface="Noa LT Std" charset="0"/>
                <a:cs typeface="Arial" panose="020B0604020202020204" pitchFamily="34" charset="0"/>
              </a:rPr>
              <a:t>made</a:t>
            </a:r>
            <a:r>
              <a:rPr lang="da-DK" sz="1200" dirty="0">
                <a:solidFill>
                  <a:schemeClr val="tx1"/>
                </a:solidFill>
                <a:latin typeface="Arial" panose="020B0604020202020204" pitchFamily="34" charset="0"/>
                <a:ea typeface="Noa LT Std" charset="0"/>
                <a:cs typeface="Arial" panose="020B0604020202020204" pitchFamily="34" charset="0"/>
              </a:rPr>
              <a:t> </a:t>
            </a:r>
            <a:r>
              <a:rPr lang="da-DK" sz="1200" dirty="0" err="1">
                <a:solidFill>
                  <a:schemeClr val="tx1"/>
                </a:solidFill>
                <a:latin typeface="Arial" panose="020B0604020202020204" pitchFamily="34" charset="0"/>
                <a:ea typeface="Noa LT Std" charset="0"/>
                <a:cs typeface="Arial" panose="020B0604020202020204" pitchFamily="34" charset="0"/>
              </a:rPr>
              <a:t>smarter</a:t>
            </a:r>
            <a:endParaRPr lang="da-DK" sz="1200" dirty="0">
              <a:solidFill>
                <a:schemeClr val="tx1"/>
              </a:solidFill>
              <a:latin typeface="Arial" panose="020B0604020202020204" pitchFamily="34" charset="0"/>
              <a:ea typeface="Noa LT Std" charset="0"/>
              <a:cs typeface="Arial" panose="020B0604020202020204" pitchFamily="34" charset="0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B12B6A10-AADC-4541-B19D-C5D03A69F04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58188"/>
            <a:ext cx="422586" cy="177931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ED186C0A-E0D0-EB41-9516-02D54CCEC205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1005" y="6146617"/>
            <a:ext cx="1627083" cy="35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493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55">
          <p15:clr>
            <a:srgbClr val="F26B43"/>
          </p15:clr>
        </p15:guide>
        <p15:guide id="2" pos="257">
          <p15:clr>
            <a:srgbClr val="F26B43"/>
          </p15:clr>
        </p15:guide>
        <p15:guide id="3" pos="7423">
          <p15:clr>
            <a:srgbClr val="F26B43"/>
          </p15:clr>
        </p15:guide>
        <p15:guide id="4" orient="horz" pos="3203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9C2FBF09-F37A-FE41-AD49-1F8565230F5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90541AF9-064B-844D-91F4-F6838E54E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185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F767E1C1-0EC2-8446-B929-18E98FDCBF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7185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da-DK" dirty="0"/>
              <a:t>Rediger teksttypografien i masteren
Andet niveau
Tredje niveau
Fjerde niveau
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4025BFF-B860-1740-8865-EB9CAE8A19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A37A38-37BB-7541-819E-3A5E5E0BD3D1}" type="datetimeFigureOut">
              <a:rPr lang="da-DK" smtClean="0"/>
              <a:pPr/>
              <a:t>05-03-2019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C1169BC-44EA-3F42-B46B-78C5068848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9E6BDCB-D50B-9747-B353-3C993CD4D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4D9B818-0B61-5F41-A108-70FE3ED32C41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9" name="Undertitel 2">
            <a:extLst>
              <a:ext uri="{FF2B5EF4-FFF2-40B4-BE49-F238E27FC236}">
                <a16:creationId xmlns:a16="http://schemas.microsoft.com/office/drawing/2014/main" id="{54B6BDB6-40D0-8B44-8553-739593DA0304}"/>
              </a:ext>
            </a:extLst>
          </p:cNvPr>
          <p:cNvSpPr txBox="1">
            <a:spLocks/>
          </p:cNvSpPr>
          <p:nvPr userDrawn="1"/>
        </p:nvSpPr>
        <p:spPr>
          <a:xfrm>
            <a:off x="422586" y="6320715"/>
            <a:ext cx="2463801" cy="5372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a-DK" sz="1200" dirty="0">
                <a:solidFill>
                  <a:schemeClr val="tx1"/>
                </a:solidFill>
                <a:latin typeface="Arial" panose="020B0604020202020204" pitchFamily="34" charset="0"/>
                <a:ea typeface="Noa LT Std" charset="0"/>
                <a:cs typeface="Arial" panose="020B0604020202020204" pitchFamily="34" charset="0"/>
              </a:rPr>
              <a:t>Science </a:t>
            </a:r>
            <a:r>
              <a:rPr lang="da-DK" sz="1200" b="1" dirty="0">
                <a:solidFill>
                  <a:schemeClr val="tx1"/>
                </a:solidFill>
                <a:latin typeface="Arial" panose="020B0604020202020204" pitchFamily="34" charset="0"/>
                <a:ea typeface="Noa LT Std" charset="0"/>
                <a:cs typeface="Arial" panose="020B0604020202020204" pitchFamily="34" charset="0"/>
              </a:rPr>
              <a:t>made</a:t>
            </a:r>
            <a:r>
              <a:rPr lang="da-DK" sz="1200" dirty="0">
                <a:solidFill>
                  <a:schemeClr val="tx1"/>
                </a:solidFill>
                <a:latin typeface="Arial" panose="020B0604020202020204" pitchFamily="34" charset="0"/>
                <a:ea typeface="Noa LT Std" charset="0"/>
                <a:cs typeface="Arial" panose="020B0604020202020204" pitchFamily="34" charset="0"/>
              </a:rPr>
              <a:t> </a:t>
            </a:r>
            <a:r>
              <a:rPr lang="da-DK" sz="1200" dirty="0" err="1">
                <a:solidFill>
                  <a:schemeClr val="tx1"/>
                </a:solidFill>
                <a:latin typeface="Arial" panose="020B0604020202020204" pitchFamily="34" charset="0"/>
                <a:ea typeface="Noa LT Std" charset="0"/>
                <a:cs typeface="Arial" panose="020B0604020202020204" pitchFamily="34" charset="0"/>
              </a:rPr>
              <a:t>smarter</a:t>
            </a:r>
            <a:endParaRPr lang="da-DK" sz="1200" dirty="0">
              <a:solidFill>
                <a:schemeClr val="tx1"/>
              </a:solidFill>
              <a:latin typeface="Arial" panose="020B0604020202020204" pitchFamily="34" charset="0"/>
              <a:ea typeface="Noa LT Std" charset="0"/>
              <a:cs typeface="Arial" panose="020B0604020202020204" pitchFamily="34" charset="0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B12B6A10-AADC-4541-B19D-C5D03A69F04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58188"/>
            <a:ext cx="422586" cy="177931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ED186C0A-E0D0-EB41-9516-02D54CCEC205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1005" y="6146617"/>
            <a:ext cx="1627083" cy="35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817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55" userDrawn="1">
          <p15:clr>
            <a:srgbClr val="F26B43"/>
          </p15:clr>
        </p15:guide>
        <p15:guide id="2" pos="257" userDrawn="1">
          <p15:clr>
            <a:srgbClr val="F26B43"/>
          </p15:clr>
        </p15:guide>
        <p15:guide id="3" pos="7423" userDrawn="1">
          <p15:clr>
            <a:srgbClr val="F26B43"/>
          </p15:clr>
        </p15:guide>
        <p15:guide id="4" orient="horz" pos="3203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9C2FBF09-F37A-FE41-AD49-1F8565230F5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90541AF9-064B-844D-91F4-F6838E54E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185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F767E1C1-0EC2-8446-B929-18E98FDCBF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7185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da-DK" dirty="0"/>
              <a:t>Rediger teksttypografien i masteren
Andet niveau
Tredje niveau
Fjerde niveau
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4025BFF-B860-1740-8865-EB9CAE8A19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A37A38-37BB-7541-819E-3A5E5E0BD3D1}" type="datetimeFigureOut">
              <a:rPr lang="da-DK" smtClean="0"/>
              <a:pPr/>
              <a:t>05-03-2019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C1169BC-44EA-3F42-B46B-78C5068848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9E6BDCB-D50B-9747-B353-3C993CD4D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4D9B818-0B61-5F41-A108-70FE3ED32C41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9" name="Undertitel 2">
            <a:extLst>
              <a:ext uri="{FF2B5EF4-FFF2-40B4-BE49-F238E27FC236}">
                <a16:creationId xmlns:a16="http://schemas.microsoft.com/office/drawing/2014/main" id="{54B6BDB6-40D0-8B44-8553-739593DA0304}"/>
              </a:ext>
            </a:extLst>
          </p:cNvPr>
          <p:cNvSpPr txBox="1">
            <a:spLocks/>
          </p:cNvSpPr>
          <p:nvPr userDrawn="1"/>
        </p:nvSpPr>
        <p:spPr>
          <a:xfrm>
            <a:off x="422586" y="6320715"/>
            <a:ext cx="2463801" cy="5372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a-DK" sz="1200" dirty="0">
                <a:solidFill>
                  <a:schemeClr val="tx1"/>
                </a:solidFill>
                <a:latin typeface="Arial" panose="020B0604020202020204" pitchFamily="34" charset="0"/>
                <a:ea typeface="Noa LT Std" charset="0"/>
                <a:cs typeface="Arial" panose="020B0604020202020204" pitchFamily="34" charset="0"/>
              </a:rPr>
              <a:t>Science </a:t>
            </a:r>
            <a:r>
              <a:rPr lang="da-DK" sz="1200" b="1" dirty="0">
                <a:solidFill>
                  <a:schemeClr val="tx1"/>
                </a:solidFill>
                <a:latin typeface="Arial" panose="020B0604020202020204" pitchFamily="34" charset="0"/>
                <a:ea typeface="Noa LT Std" charset="0"/>
                <a:cs typeface="Arial" panose="020B0604020202020204" pitchFamily="34" charset="0"/>
              </a:rPr>
              <a:t>made</a:t>
            </a:r>
            <a:r>
              <a:rPr lang="da-DK" sz="1200" dirty="0">
                <a:solidFill>
                  <a:schemeClr val="tx1"/>
                </a:solidFill>
                <a:latin typeface="Arial" panose="020B0604020202020204" pitchFamily="34" charset="0"/>
                <a:ea typeface="Noa LT Std" charset="0"/>
                <a:cs typeface="Arial" panose="020B0604020202020204" pitchFamily="34" charset="0"/>
              </a:rPr>
              <a:t> </a:t>
            </a:r>
            <a:r>
              <a:rPr lang="da-DK" sz="1200" dirty="0" err="1">
                <a:solidFill>
                  <a:schemeClr val="tx1"/>
                </a:solidFill>
                <a:latin typeface="Arial" panose="020B0604020202020204" pitchFamily="34" charset="0"/>
                <a:ea typeface="Noa LT Std" charset="0"/>
                <a:cs typeface="Arial" panose="020B0604020202020204" pitchFamily="34" charset="0"/>
              </a:rPr>
              <a:t>smarter</a:t>
            </a:r>
            <a:endParaRPr lang="da-DK" sz="1200" dirty="0">
              <a:solidFill>
                <a:schemeClr val="tx1"/>
              </a:solidFill>
              <a:latin typeface="Arial" panose="020B0604020202020204" pitchFamily="34" charset="0"/>
              <a:ea typeface="Noa LT Std" charset="0"/>
              <a:cs typeface="Arial" panose="020B0604020202020204" pitchFamily="34" charset="0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B12B6A10-AADC-4541-B19D-C5D03A69F04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58188"/>
            <a:ext cx="422586" cy="177931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ED186C0A-E0D0-EB41-9516-02D54CCEC205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1005" y="6146617"/>
            <a:ext cx="1627083" cy="35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880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55">
          <p15:clr>
            <a:srgbClr val="F26B43"/>
          </p15:clr>
        </p15:guide>
        <p15:guide id="2" pos="257">
          <p15:clr>
            <a:srgbClr val="F26B43"/>
          </p15:clr>
        </p15:guide>
        <p15:guide id="3" pos="7423">
          <p15:clr>
            <a:srgbClr val="F26B43"/>
          </p15:clr>
        </p15:guide>
        <p15:guide id="4" orient="horz" pos="3203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0DFFC20C-0558-E640-942D-9D11E2FB0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185" y="404813"/>
            <a:ext cx="10515600" cy="12858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F9397DA6-00D3-D44B-8C82-408F773746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7185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da-DK" dirty="0"/>
              <a:t>Rediger teksttypografien i masteren
Andet niveau
Tredje niveau
Fjerde niveau
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38AE78D-2BBB-D54F-9546-B55FEC953E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C4F267C-4E71-F445-B6F7-BB034F2D04CD}" type="datetimeFigureOut">
              <a:rPr lang="da-DK" smtClean="0"/>
              <a:pPr/>
              <a:t>05-03-2019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A89455A-AE04-214D-9EAA-50AA98C566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AE027E4-1696-8C44-A889-5EB5E2EC8C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0F4701C-C9DD-7B4A-8FC5-B88EFF1681FB}" type="slidenum">
              <a:rPr lang="da-DK" smtClean="0"/>
              <a:pPr/>
              <a:t>‹#›</a:t>
            </a:fld>
            <a:endParaRPr lang="da-DK" dirty="0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850F9C51-60B2-6C40-8C9B-69BEA692A555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1005" y="6146617"/>
            <a:ext cx="1627083" cy="348196"/>
          </a:xfrm>
          <a:prstGeom prst="rect">
            <a:avLst/>
          </a:prstGeom>
        </p:spPr>
      </p:pic>
      <p:sp>
        <p:nvSpPr>
          <p:cNvPr id="10" name="Undertitel 2">
            <a:extLst>
              <a:ext uri="{FF2B5EF4-FFF2-40B4-BE49-F238E27FC236}">
                <a16:creationId xmlns:a16="http://schemas.microsoft.com/office/drawing/2014/main" id="{D0B5E054-B210-4042-8E4F-F9C07FFF64F0}"/>
              </a:ext>
            </a:extLst>
          </p:cNvPr>
          <p:cNvSpPr txBox="1">
            <a:spLocks/>
          </p:cNvSpPr>
          <p:nvPr userDrawn="1"/>
        </p:nvSpPr>
        <p:spPr>
          <a:xfrm>
            <a:off x="422586" y="6320715"/>
            <a:ext cx="2463801" cy="5372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a-DK" sz="1200" dirty="0">
                <a:solidFill>
                  <a:schemeClr val="bg1"/>
                </a:solidFill>
                <a:latin typeface="Arial" panose="020B0604020202020204" pitchFamily="34" charset="0"/>
                <a:ea typeface="Noa LT Std" charset="0"/>
                <a:cs typeface="Arial" panose="020B0604020202020204" pitchFamily="34" charset="0"/>
              </a:rPr>
              <a:t>Science </a:t>
            </a:r>
            <a:r>
              <a:rPr lang="da-DK" sz="1200" b="1" dirty="0">
                <a:solidFill>
                  <a:schemeClr val="bg1"/>
                </a:solidFill>
                <a:latin typeface="Arial" panose="020B0604020202020204" pitchFamily="34" charset="0"/>
                <a:ea typeface="Noa LT Std" charset="0"/>
                <a:cs typeface="Arial" panose="020B0604020202020204" pitchFamily="34" charset="0"/>
              </a:rPr>
              <a:t>made</a:t>
            </a:r>
            <a:r>
              <a:rPr lang="da-DK" sz="1200" dirty="0">
                <a:solidFill>
                  <a:schemeClr val="bg1"/>
                </a:solidFill>
                <a:latin typeface="Arial" panose="020B0604020202020204" pitchFamily="34" charset="0"/>
                <a:ea typeface="Noa LT Std" charset="0"/>
                <a:cs typeface="Arial" panose="020B0604020202020204" pitchFamily="34" charset="0"/>
              </a:rPr>
              <a:t> </a:t>
            </a:r>
            <a:r>
              <a:rPr lang="da-DK" sz="1200" dirty="0" err="1">
                <a:solidFill>
                  <a:schemeClr val="bg1"/>
                </a:solidFill>
                <a:latin typeface="Arial" panose="020B0604020202020204" pitchFamily="34" charset="0"/>
                <a:ea typeface="Noa LT Std" charset="0"/>
                <a:cs typeface="Arial" panose="020B0604020202020204" pitchFamily="34" charset="0"/>
              </a:rPr>
              <a:t>smarter</a:t>
            </a:r>
            <a:endParaRPr lang="da-DK" sz="1200" dirty="0">
              <a:solidFill>
                <a:schemeClr val="bg1"/>
              </a:solidFill>
              <a:latin typeface="Arial" panose="020B0604020202020204" pitchFamily="34" charset="0"/>
              <a:ea typeface="Noa LT Std" charset="0"/>
              <a:cs typeface="Arial" panose="020B0604020202020204" pitchFamily="34" charset="0"/>
            </a:endParaRPr>
          </a:p>
        </p:txBody>
      </p:sp>
      <p:pic>
        <p:nvPicPr>
          <p:cNvPr id="11" name="Billede 10">
            <a:extLst>
              <a:ext uri="{FF2B5EF4-FFF2-40B4-BE49-F238E27FC236}">
                <a16:creationId xmlns:a16="http://schemas.microsoft.com/office/drawing/2014/main" id="{96DF3F51-DA81-EC41-B6DD-394DB665F780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61753"/>
            <a:ext cx="414119" cy="17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546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pos="3840">
          <p15:clr>
            <a:srgbClr val="F26B43"/>
          </p15:clr>
        </p15:guide>
        <p15:guide id="3" pos="257">
          <p15:clr>
            <a:srgbClr val="F26B43"/>
          </p15:clr>
        </p15:guide>
        <p15:guide id="4" orient="horz" pos="255">
          <p15:clr>
            <a:srgbClr val="F26B43"/>
          </p15:clr>
        </p15:guide>
        <p15:guide id="5" pos="7423">
          <p15:clr>
            <a:srgbClr val="F26B43"/>
          </p15:clr>
        </p15:guide>
        <p15:guide id="6" orient="horz" pos="320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" Type="http://schemas.openxmlformats.org/officeDocument/2006/relationships/image" Target="../media/image21.png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5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4702" y="404814"/>
            <a:ext cx="11089232" cy="4752378"/>
          </a:xfrm>
          <a:prstGeom prst="rect">
            <a:avLst/>
          </a:prstGeom>
        </p:spPr>
      </p:pic>
      <p:sp>
        <p:nvSpPr>
          <p:cNvPr id="12" name="Rektangel 11">
            <a:extLst>
              <a:ext uri="{FF2B5EF4-FFF2-40B4-BE49-F238E27FC236}">
                <a16:creationId xmlns:a16="http://schemas.microsoft.com/office/drawing/2014/main" id="{B2675904-4AB6-0844-85AB-02D8801395AD}"/>
              </a:ext>
            </a:extLst>
          </p:cNvPr>
          <p:cNvSpPr/>
          <p:nvPr/>
        </p:nvSpPr>
        <p:spPr>
          <a:xfrm>
            <a:off x="544702" y="398962"/>
            <a:ext cx="11089232" cy="4733450"/>
          </a:xfrm>
          <a:prstGeom prst="rect">
            <a:avLst/>
          </a:prstGeom>
          <a:gradFill>
            <a:gsLst>
              <a:gs pos="10000">
                <a:schemeClr val="tx2"/>
              </a:gs>
              <a:gs pos="47000">
                <a:schemeClr val="accent1">
                  <a:alpha val="25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5" name="Undertitel 2"/>
          <p:cNvSpPr txBox="1">
            <a:spLocks/>
          </p:cNvSpPr>
          <p:nvPr/>
        </p:nvSpPr>
        <p:spPr>
          <a:xfrm>
            <a:off x="407987" y="5330487"/>
            <a:ext cx="11265385" cy="8435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lnSpc>
                <a:spcPct val="100000"/>
              </a:lnSpc>
              <a:spcBef>
                <a:spcPct val="0"/>
              </a:spcBef>
              <a:defRPr/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AT235</a:t>
            </a:r>
            <a:br>
              <a:rPr lang="en-US" sz="2000" dirty="0">
                <a:latin typeface="Arial" pitchFamily="34" charset="0"/>
                <a:cs typeface="Arial" pitchFamily="34" charset="0"/>
              </a:rPr>
            </a:br>
            <a:r>
              <a:rPr lang="en-US" sz="1800" dirty="0">
                <a:latin typeface="Arial" pitchFamily="34" charset="0"/>
                <a:cs typeface="Arial" pitchFamily="34" charset="0"/>
              </a:rPr>
              <a:t>Introduction for Distributors and Sales Companies</a:t>
            </a:r>
          </a:p>
        </p:txBody>
      </p:sp>
      <p:sp>
        <p:nvSpPr>
          <p:cNvPr id="7" name="Undertitel 2"/>
          <p:cNvSpPr>
            <a:spLocks noGrp="1"/>
          </p:cNvSpPr>
          <p:nvPr>
            <p:ph type="subTitle" idx="1"/>
          </p:nvPr>
        </p:nvSpPr>
        <p:spPr>
          <a:xfrm>
            <a:off x="414119" y="6237312"/>
            <a:ext cx="8789149" cy="320114"/>
          </a:xfrm>
        </p:spPr>
        <p:txBody>
          <a:bodyPr>
            <a:normAutofit/>
          </a:bodyPr>
          <a:lstStyle/>
          <a:p>
            <a:pPr algn="l"/>
            <a:r>
              <a:rPr lang="da-DK" sz="1200" dirty="0">
                <a:latin typeface="Arial" charset="0"/>
                <a:ea typeface="Arial" charset="0"/>
                <a:cs typeface="Arial" charset="0"/>
              </a:rPr>
              <a:t>31.01.2019    </a:t>
            </a:r>
            <a:r>
              <a:rPr lang="da-DK" sz="1200" dirty="0" err="1">
                <a:latin typeface="Arial" charset="0"/>
                <a:ea typeface="Arial" charset="0"/>
                <a:cs typeface="Arial" charset="0"/>
              </a:rPr>
              <a:t>Name</a:t>
            </a:r>
            <a:r>
              <a:rPr lang="da-DK" sz="1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da-DK" sz="1200" dirty="0" err="1">
                <a:latin typeface="Arial" charset="0"/>
                <a:ea typeface="Arial" charset="0"/>
                <a:cs typeface="Arial" charset="0"/>
              </a:rPr>
              <a:t>Surname</a:t>
            </a:r>
            <a:endParaRPr lang="da-DK" sz="12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9430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lede 10">
            <a:extLst>
              <a:ext uri="{FF2B5EF4-FFF2-40B4-BE49-F238E27FC236}">
                <a16:creationId xmlns:a16="http://schemas.microsoft.com/office/drawing/2014/main" id="{8DEB61DD-125E-9441-BAE2-4CF60E1A17C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7366" y="3832934"/>
            <a:ext cx="2404378" cy="2404378"/>
          </a:xfrm>
          <a:prstGeom prst="rect">
            <a:avLst/>
          </a:prstGeom>
        </p:spPr>
      </p:pic>
      <p:pic>
        <p:nvPicPr>
          <p:cNvPr id="15" name="Billede 10">
            <a:extLst>
              <a:ext uri="{FF2B5EF4-FFF2-40B4-BE49-F238E27FC236}">
                <a16:creationId xmlns:a16="http://schemas.microsoft.com/office/drawing/2014/main" id="{8DEB61DD-125E-9441-BAE2-4CF60E1A17C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3030" y="1423191"/>
            <a:ext cx="3229945" cy="3229945"/>
          </a:xfrm>
          <a:prstGeom prst="rect">
            <a:avLst/>
          </a:prstGeom>
        </p:spPr>
      </p:pic>
      <p:pic>
        <p:nvPicPr>
          <p:cNvPr id="13" name="Billede 10">
            <a:extLst>
              <a:ext uri="{FF2B5EF4-FFF2-40B4-BE49-F238E27FC236}">
                <a16:creationId xmlns:a16="http://schemas.microsoft.com/office/drawing/2014/main" id="{8DEB61DD-125E-9441-BAE2-4CF60E1A17C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408" y="1554275"/>
            <a:ext cx="2162757" cy="21627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/>
              <a:t> </a:t>
            </a:r>
            <a:r>
              <a:rPr lang="da-DK" sz="3200" dirty="0"/>
              <a:t>Wall </a:t>
            </a:r>
            <a:r>
              <a:rPr lang="da-DK" sz="3200" dirty="0" err="1"/>
              <a:t>mount</a:t>
            </a:r>
            <a:endParaRPr lang="da-DK" sz="3200" dirty="0"/>
          </a:p>
        </p:txBody>
      </p:sp>
      <p:pic>
        <p:nvPicPr>
          <p:cNvPr id="5" name="Picture 4" descr="AT235 on wall and clinician 9106_bw.jpg"/>
          <p:cNvPicPr>
            <a:picLocks noChangeAspect="1"/>
          </p:cNvPicPr>
          <p:nvPr/>
        </p:nvPicPr>
        <p:blipFill rotWithShape="1">
          <a:blip r:embed="rId5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46295" y="692696"/>
            <a:ext cx="3937479" cy="5472608"/>
          </a:xfrm>
          <a:prstGeom prst="rect">
            <a:avLst/>
          </a:prstGeom>
          <a:solidFill>
            <a:srgbClr val="96989A"/>
          </a:solidFill>
        </p:spPr>
      </p:pic>
      <p:sp>
        <p:nvSpPr>
          <p:cNvPr id="10" name="Rectangle 9"/>
          <p:cNvSpPr/>
          <p:nvPr/>
        </p:nvSpPr>
        <p:spPr>
          <a:xfrm>
            <a:off x="3989870" y="2243018"/>
            <a:ext cx="23762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Possible to use a standard bracket with VESA mounting that can be bought in many TV stores </a:t>
            </a:r>
          </a:p>
          <a:p>
            <a:pPr algn="ctr"/>
            <a:endParaRPr lang="da-DK" b="1" dirty="0">
              <a:solidFill>
                <a:schemeClr val="tx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11424" y="2054517"/>
            <a:ext cx="177208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Optional bracket for wall mounting</a:t>
            </a:r>
          </a:p>
          <a:p>
            <a:pPr algn="ctr"/>
            <a:r>
              <a:rPr lang="en-US" b="1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algn="ctr"/>
            <a:endParaRPr lang="da-DK" b="1" dirty="0">
              <a:solidFill>
                <a:schemeClr val="tx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16079" y="4517587"/>
            <a:ext cx="19469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Suitable for test rooms with limited desk space</a:t>
            </a:r>
          </a:p>
        </p:txBody>
      </p:sp>
    </p:spTree>
    <p:extLst>
      <p:ext uri="{BB962C8B-B14F-4D97-AF65-F5344CB8AC3E}">
        <p14:creationId xmlns:p14="http://schemas.microsoft.com/office/powerpoint/2010/main" val="19414819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5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098" y="4499834"/>
            <a:ext cx="1593462" cy="1593462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8842" y="4715858"/>
            <a:ext cx="1593462" cy="1593462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6240" y="3140968"/>
            <a:ext cx="1593462" cy="1593462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4032" y="2780928"/>
            <a:ext cx="1593462" cy="1593462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5880" y="4283810"/>
            <a:ext cx="1593462" cy="1593462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6434" y="3284984"/>
            <a:ext cx="1593462" cy="159346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8602" y="1547506"/>
            <a:ext cx="1593462" cy="1593462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1685" y="2836599"/>
            <a:ext cx="1593462" cy="159346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4306" y="4643850"/>
            <a:ext cx="1593462" cy="15934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200" dirty="0"/>
              <a:t>Display </a:t>
            </a:r>
            <a:r>
              <a:rPr lang="da-DK" sz="3200" dirty="0" err="1"/>
              <a:t>texts</a:t>
            </a:r>
            <a:r>
              <a:rPr lang="da-DK" sz="3200" dirty="0"/>
              <a:t> in </a:t>
            </a:r>
            <a:r>
              <a:rPr lang="da-DK" sz="3200" dirty="0" err="1"/>
              <a:t>several</a:t>
            </a:r>
            <a:r>
              <a:rPr lang="da-DK" sz="3200" dirty="0"/>
              <a:t> </a:t>
            </a:r>
            <a:r>
              <a:rPr lang="da-DK" sz="3200" dirty="0" err="1"/>
              <a:t>languages</a:t>
            </a:r>
            <a:endParaRPr lang="da-DK" sz="3200" dirty="0"/>
          </a:p>
        </p:txBody>
      </p:sp>
      <p:sp>
        <p:nvSpPr>
          <p:cNvPr id="24" name="Rectangle 23"/>
          <p:cNvSpPr/>
          <p:nvPr/>
        </p:nvSpPr>
        <p:spPr>
          <a:xfrm>
            <a:off x="869272" y="1556792"/>
            <a:ext cx="10310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Chinese</a:t>
            </a:r>
          </a:p>
        </p:txBody>
      </p:sp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1424" y="1936025"/>
            <a:ext cx="936000" cy="6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ectangle 25"/>
          <p:cNvSpPr/>
          <p:nvPr/>
        </p:nvSpPr>
        <p:spPr>
          <a:xfrm>
            <a:off x="3261129" y="1916832"/>
            <a:ext cx="9412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English</a:t>
            </a:r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1203" y="3526068"/>
            <a:ext cx="934397" cy="6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Rectangle 28"/>
          <p:cNvSpPr/>
          <p:nvPr/>
        </p:nvSpPr>
        <p:spPr>
          <a:xfrm>
            <a:off x="1535435" y="3140968"/>
            <a:ext cx="9284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Finnish</a:t>
            </a:r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Picture 29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23055" y="5309750"/>
            <a:ext cx="936000" cy="6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Rectangle 30"/>
          <p:cNvSpPr/>
          <p:nvPr/>
        </p:nvSpPr>
        <p:spPr>
          <a:xfrm>
            <a:off x="2760334" y="4939556"/>
            <a:ext cx="902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French</a:t>
            </a:r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Picture 31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9229" y="2176277"/>
            <a:ext cx="936000" cy="6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Rectangle 32"/>
          <p:cNvSpPr/>
          <p:nvPr/>
        </p:nvSpPr>
        <p:spPr>
          <a:xfrm>
            <a:off x="5340463" y="1835538"/>
            <a:ext cx="10182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German</a:t>
            </a:r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Picture 3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08168" y="1808888"/>
            <a:ext cx="936000" cy="6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6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5680" y="2253467"/>
            <a:ext cx="936000" cy="6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Rectangle 35"/>
          <p:cNvSpPr/>
          <p:nvPr/>
        </p:nvSpPr>
        <p:spPr>
          <a:xfrm>
            <a:off x="7704816" y="1445390"/>
            <a:ext cx="742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Greek</a:t>
            </a:r>
            <a:endParaRPr lang="da-DK" dirty="0"/>
          </a:p>
        </p:txBody>
      </p:sp>
      <p:pic>
        <p:nvPicPr>
          <p:cNvPr id="37" name="Picture 36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5153" y="3299981"/>
            <a:ext cx="936000" cy="6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Rectangle 37"/>
          <p:cNvSpPr/>
          <p:nvPr/>
        </p:nvSpPr>
        <p:spPr>
          <a:xfrm>
            <a:off x="6800484" y="2984591"/>
            <a:ext cx="8002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Italian</a:t>
            </a:r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" name="Picture 38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01786" y="3446586"/>
            <a:ext cx="936000" cy="6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Rectangle 39"/>
          <p:cNvSpPr/>
          <p:nvPr/>
        </p:nvSpPr>
        <p:spPr>
          <a:xfrm>
            <a:off x="10248740" y="3083761"/>
            <a:ext cx="1184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Japanese</a:t>
            </a:r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Picture 40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2015" y="4915796"/>
            <a:ext cx="936000" cy="6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Rectangle 41"/>
          <p:cNvSpPr/>
          <p:nvPr/>
        </p:nvSpPr>
        <p:spPr>
          <a:xfrm>
            <a:off x="5351162" y="4530696"/>
            <a:ext cx="9284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Korean</a:t>
            </a:r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3" name="Picture 42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93807" y="3766973"/>
            <a:ext cx="936000" cy="6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Rectangle 43"/>
          <p:cNvSpPr/>
          <p:nvPr/>
        </p:nvSpPr>
        <p:spPr>
          <a:xfrm>
            <a:off x="8414084" y="3412136"/>
            <a:ext cx="12875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Norwegian</a:t>
            </a:r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5" name="Picture 44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67573" y="5314981"/>
            <a:ext cx="936000" cy="6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Rectangle 45"/>
          <p:cNvSpPr/>
          <p:nvPr/>
        </p:nvSpPr>
        <p:spPr>
          <a:xfrm>
            <a:off x="7666626" y="4969871"/>
            <a:ext cx="8130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Polish</a:t>
            </a:r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7" name="Picture 19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77552" y="5380558"/>
            <a:ext cx="936000" cy="6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Rectangle 47"/>
          <p:cNvSpPr/>
          <p:nvPr/>
        </p:nvSpPr>
        <p:spPr>
          <a:xfrm>
            <a:off x="10158972" y="5011226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Portuguese</a:t>
            </a:r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0" name="Picture 20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4698" y="5130073"/>
            <a:ext cx="936000" cy="6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Rectangle 50"/>
          <p:cNvSpPr/>
          <p:nvPr/>
        </p:nvSpPr>
        <p:spPr>
          <a:xfrm>
            <a:off x="833584" y="4736581"/>
            <a:ext cx="10182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Russian</a:t>
            </a:r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2" name="Picture 21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00530" y="3910989"/>
            <a:ext cx="936104" cy="6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Rectangle 52"/>
          <p:cNvSpPr/>
          <p:nvPr/>
        </p:nvSpPr>
        <p:spPr>
          <a:xfrm>
            <a:off x="3913970" y="3539068"/>
            <a:ext cx="1018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Spanish</a:t>
            </a:r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4" name="Picture 22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96504" y="1952904"/>
            <a:ext cx="936000" cy="6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Rectangle 54"/>
          <p:cNvSpPr/>
          <p:nvPr/>
        </p:nvSpPr>
        <p:spPr>
          <a:xfrm>
            <a:off x="9698158" y="1628800"/>
            <a:ext cx="9326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Turkish</a:t>
            </a:r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106" y="1340768"/>
            <a:ext cx="1593462" cy="1593462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3516" y="2900451"/>
            <a:ext cx="1593462" cy="159346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3163" y="1690688"/>
            <a:ext cx="1593462" cy="1593462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6823" y="1198915"/>
            <a:ext cx="1593462" cy="1593462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3572" y="1370438"/>
            <a:ext cx="1593462" cy="1593462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4479" y="4729448"/>
            <a:ext cx="1593462" cy="1593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7072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7988" y="404813"/>
            <a:ext cx="11376025" cy="547245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200" dirty="0">
                <a:solidFill>
                  <a:schemeClr val="bg1"/>
                </a:solidFill>
              </a:rPr>
              <a:t>Features summary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380584" y="1658938"/>
            <a:ext cx="5184576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Eustachian Tube Function – Patulous Eustachian Tube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Reflex latency test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 printing to PC-printers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Wall mount option for saving desk space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languages: Chinese, English, Finnish, French, German, Greek, Italian, Japanese, Korean, Norwegian, Polish, Portuguese, Russian, Spanish and Turkish</a:t>
            </a:r>
          </a:p>
          <a:p>
            <a:endParaRPr lang="da-DK" dirty="0"/>
          </a:p>
        </p:txBody>
      </p:sp>
      <p:sp>
        <p:nvSpPr>
          <p:cNvPr id="5" name="TextBox 4"/>
          <p:cNvSpPr txBox="1"/>
          <p:nvPr/>
        </p:nvSpPr>
        <p:spPr>
          <a:xfrm>
            <a:off x="803722" y="1658015"/>
            <a:ext cx="518457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Dedicated diagnostic and clinical probe with bigger status light indication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Pressure range from +400daPa to -600daPa (old: +300daPa to -600daPa)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 to 500 clients and 50,000 sessions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HDMI output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Customizable protocols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323921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2344" y="3754200"/>
            <a:ext cx="2376264" cy="23762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2040" y="1783536"/>
            <a:ext cx="2789635" cy="27896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7728" y="3178354"/>
            <a:ext cx="2770926" cy="27709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136" y="1614544"/>
            <a:ext cx="3182608" cy="31826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The four key selling points</a:t>
            </a:r>
          </a:p>
        </p:txBody>
      </p:sp>
      <p:sp>
        <p:nvSpPr>
          <p:cNvPr id="3" name="Rectangle 2"/>
          <p:cNvSpPr/>
          <p:nvPr/>
        </p:nvSpPr>
        <p:spPr>
          <a:xfrm>
            <a:off x="6528048" y="2643755"/>
            <a:ext cx="2687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10” adjustable color display &amp; HDMI =&gt; Great visibility of test results </a:t>
            </a:r>
          </a:p>
        </p:txBody>
      </p:sp>
      <p:sp>
        <p:nvSpPr>
          <p:cNvPr id="4" name="Rectangle 3"/>
          <p:cNvSpPr/>
          <p:nvPr/>
        </p:nvSpPr>
        <p:spPr>
          <a:xfrm>
            <a:off x="881160" y="2393191"/>
            <a:ext cx="25922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Customizable protocols =&gt; No time wasted on adjusting when seeing a client which results in faster testing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9384555" y="4523376"/>
            <a:ext cx="19918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languages =&gt; Easier use of instrument</a:t>
            </a:r>
          </a:p>
        </p:txBody>
      </p:sp>
      <p:sp>
        <p:nvSpPr>
          <p:cNvPr id="6" name="Rectangle 5"/>
          <p:cNvSpPr/>
          <p:nvPr/>
        </p:nvSpPr>
        <p:spPr>
          <a:xfrm>
            <a:off x="3685114" y="3963652"/>
            <a:ext cx="27116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 printing =&gt; Eliminating the need for a PC when operating standalone</a:t>
            </a:r>
          </a:p>
        </p:txBody>
      </p:sp>
    </p:spTree>
    <p:extLst>
      <p:ext uri="{BB962C8B-B14F-4D97-AF65-F5344CB8AC3E}">
        <p14:creationId xmlns:p14="http://schemas.microsoft.com/office/powerpoint/2010/main" val="2531198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200" dirty="0"/>
              <a:t>Selling </a:t>
            </a:r>
            <a:r>
              <a:rPr lang="da-DK" sz="3200" dirty="0" err="1"/>
              <a:t>against</a:t>
            </a:r>
            <a:r>
              <a:rPr lang="da-DK" sz="3200" dirty="0"/>
              <a:t> </a:t>
            </a:r>
            <a:r>
              <a:rPr lang="da-DK" sz="3200" dirty="0" err="1"/>
              <a:t>OTOflex</a:t>
            </a:r>
            <a:r>
              <a:rPr lang="da-DK" sz="3200" dirty="0"/>
              <a:t> 100</a:t>
            </a: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8624190"/>
              </p:ext>
            </p:extLst>
          </p:nvPr>
        </p:nvGraphicFramePr>
        <p:xfrm>
          <a:off x="2058194" y="1690688"/>
          <a:ext cx="8075612" cy="265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5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35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a-DK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Competitor</a:t>
                      </a:r>
                      <a:endParaRPr lang="da-DK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a-DK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Advantages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a-DK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OTOflex</a:t>
                      </a:r>
                      <a:r>
                        <a:rPr lang="da-DK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100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baseline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Patulous Eustachian tube function test which can be used for cochlear implant fitting and detect if a patulous Eustachian tube is present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baseline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handheld probe is available for fast screenings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baseline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223x125mm display vs. 128x128mm providing a better overview of test results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baseline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Screening audiometry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baseline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Auto HL audiometry</a:t>
                      </a:r>
                      <a:endParaRPr lang="en-US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85119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200" dirty="0"/>
              <a:t>Selling </a:t>
            </a:r>
            <a:r>
              <a:rPr lang="da-DK" sz="3200" dirty="0" err="1"/>
              <a:t>against</a:t>
            </a:r>
            <a:r>
              <a:rPr lang="da-DK" sz="3200" dirty="0"/>
              <a:t> Madsen </a:t>
            </a:r>
            <a:r>
              <a:rPr lang="da-DK" sz="3200" dirty="0" err="1"/>
              <a:t>Zodiac</a:t>
            </a:r>
            <a:endParaRPr lang="da-DK" sz="3200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9090278"/>
              </p:ext>
            </p:extLst>
          </p:nvPr>
        </p:nvGraphicFramePr>
        <p:xfrm>
          <a:off x="2058194" y="1690688"/>
          <a:ext cx="8075612" cy="347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5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35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Competitor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Advantages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Madsen Zodiac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 pass, high pass and wideband noise stimuli for </a:t>
                      </a:r>
                      <a:r>
                        <a:rPr lang="en-US" baseline="0" noProof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Ipsi</a:t>
                      </a:r>
                      <a:r>
                        <a:rPr lang="en-US" baseline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Contra reflex testing =&gt; screening the whole cochlear 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Reflex latency test which can evaluate if there is a prolongation of the reflex latency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Patulous Eustachian tube function test which can be used for cochlear implant fitting and detect if a patulous Eustachian tube is present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handheld probe is available for fast screenings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Weight 2.5kg vs. 7.6kg making it more suitable to carry to other sites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Auto HL audiometry</a:t>
                      </a:r>
                      <a:endParaRPr lang="en-US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00265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200" dirty="0"/>
              <a:t>Selling </a:t>
            </a:r>
            <a:r>
              <a:rPr lang="da-DK" sz="3200" dirty="0" err="1"/>
              <a:t>against</a:t>
            </a:r>
            <a:r>
              <a:rPr lang="da-DK" sz="3200" dirty="0"/>
              <a:t> </a:t>
            </a:r>
            <a:r>
              <a:rPr lang="da-DK" sz="3200" dirty="0" err="1"/>
              <a:t>Oscilla</a:t>
            </a:r>
            <a:r>
              <a:rPr lang="da-DK" sz="3200" dirty="0"/>
              <a:t> TSM300</a:t>
            </a: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4963461"/>
              </p:ext>
            </p:extLst>
          </p:nvPr>
        </p:nvGraphicFramePr>
        <p:xfrm>
          <a:off x="2058194" y="1412776"/>
          <a:ext cx="8075612" cy="4851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5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35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Competitor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Advantages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Inmedico</a:t>
                      </a: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Oscilla</a:t>
                      </a: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TSM300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</a:t>
                      </a:r>
                      <a:r>
                        <a:rPr lang="en-US" sz="1600" baseline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probe tones for babies younger than 6 months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</a:t>
                      </a:r>
                      <a:r>
                        <a:rPr lang="en-US" sz="16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asures from +400 to -600daPa where TSM300 only measures from +200 to -300daPa, so AT235 can do the Fistula</a:t>
                      </a:r>
                      <a:r>
                        <a:rPr lang="en-US" sz="1600" baseline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testing (balance test)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Manual pump control for flexibility in testing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aseline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 pass, high pass and wideband noise stimuli for </a:t>
                      </a:r>
                      <a:r>
                        <a:rPr lang="en-US" sz="1600" baseline="0" noProof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Ipsi</a:t>
                      </a:r>
                      <a:r>
                        <a:rPr lang="en-US" sz="1600" baseline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Contra reflex testing =&gt; screening the whole cochlear 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Reflex decay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Reflex latency</a:t>
                      </a:r>
                      <a:r>
                        <a:rPr lang="en-US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test which can evaluate if there is a prolongation of the reflex latency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Programmable</a:t>
                      </a:r>
                      <a:r>
                        <a:rPr lang="en-US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aseline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test sequences, so no time waster on adjusting the unit when seeing clients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Three different Eustachian tube function test to evaluate the function of the Eustachian tube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clinical probe ideal for more lengthy exams where stability is important and noise from rattling should be avoided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Screening audiometry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Auto HL audiometry</a:t>
                      </a:r>
                      <a:endParaRPr lang="en-US" sz="16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41495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200" dirty="0"/>
              <a:t>Selling </a:t>
            </a:r>
            <a:r>
              <a:rPr lang="da-DK" sz="3200" dirty="0" err="1"/>
              <a:t>against</a:t>
            </a:r>
            <a:r>
              <a:rPr lang="da-DK" sz="3200" dirty="0"/>
              <a:t> </a:t>
            </a:r>
            <a:r>
              <a:rPr lang="da-DK" sz="3200" dirty="0" err="1"/>
              <a:t>Oscilla</a:t>
            </a:r>
            <a:r>
              <a:rPr lang="da-DK" sz="3200" dirty="0"/>
              <a:t> TSM400</a:t>
            </a:r>
          </a:p>
        </p:txBody>
      </p:sp>
      <p:graphicFrame>
        <p:nvGraphicFramePr>
          <p:cNvPr id="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6860953"/>
              </p:ext>
            </p:extLst>
          </p:nvPr>
        </p:nvGraphicFramePr>
        <p:xfrm>
          <a:off x="1037964" y="1478311"/>
          <a:ext cx="10242612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50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075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9287">
                <a:tc>
                  <a:txBody>
                    <a:bodyPr/>
                    <a:lstStyle/>
                    <a:p>
                      <a:r>
                        <a:rPr lang="en-US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Competitor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Advantages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33201">
                <a:tc>
                  <a:txBody>
                    <a:bodyPr/>
                    <a:lstStyle/>
                    <a:p>
                      <a:r>
                        <a:rPr lang="en-US" noProof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Inmedico</a:t>
                      </a:r>
                      <a:r>
                        <a:rPr lang="en-US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noProof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Oscilla</a:t>
                      </a:r>
                      <a:r>
                        <a:rPr lang="en-US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TSM400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</a:t>
                      </a:r>
                      <a:r>
                        <a:rPr lang="en-US" baseline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probe tones for babies younger than 6 months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</a:t>
                      </a:r>
                      <a:r>
                        <a:rPr lang="en-US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asures from +400 to -600daPa where TSM400 only measures from +200 to -300daPa, so AT235 can do the Fistula</a:t>
                      </a:r>
                      <a:r>
                        <a:rPr lang="en-US" baseline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testing (balance test)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Manual pump control for flexibility in testing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baseline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 pass, high pass and wideband noise stimuli for </a:t>
                      </a:r>
                      <a:r>
                        <a:rPr lang="en-US" baseline="0" noProof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Ipsi</a:t>
                      </a:r>
                      <a:r>
                        <a:rPr lang="en-US" baseline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Contra reflex testing =&gt; screening the whole cochlear 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Reflex decay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Reflex latency test which can evaluate if there is a prolongation of the reflex latency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different Eustachian tube function test to evaluate the function of the Eustachian tube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clinical probe ideal for more lengthy exams where stability is important and noise from rattling should be avoided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10” display vs. 7.2” providing a better overview of test results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Screening audiometry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Auto HL audiometry</a:t>
                      </a:r>
                      <a:endParaRPr lang="en-US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4082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200" dirty="0"/>
              <a:t>Selling </a:t>
            </a:r>
            <a:r>
              <a:rPr lang="da-DK" sz="3200" dirty="0" err="1"/>
              <a:t>against</a:t>
            </a:r>
            <a:r>
              <a:rPr lang="da-DK" sz="3200" dirty="0"/>
              <a:t> </a:t>
            </a:r>
            <a:r>
              <a:rPr lang="da-DK" sz="3200" dirty="0" err="1"/>
              <a:t>Inventis</a:t>
            </a:r>
            <a:r>
              <a:rPr lang="da-DK" sz="3200" dirty="0"/>
              <a:t> Clarinet</a:t>
            </a:r>
          </a:p>
        </p:txBody>
      </p:sp>
      <p:graphicFrame>
        <p:nvGraphicFramePr>
          <p:cNvPr id="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4221882"/>
              </p:ext>
            </p:extLst>
          </p:nvPr>
        </p:nvGraphicFramePr>
        <p:xfrm>
          <a:off x="2061592" y="1690688"/>
          <a:ext cx="8075612" cy="265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5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35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Competitor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Advantages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Inventis</a:t>
                      </a:r>
                      <a:r>
                        <a:rPr lang="en-US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Clarinet</a:t>
                      </a:r>
                      <a:r>
                        <a:rPr lang="en-US" baseline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Plus</a:t>
                      </a:r>
                      <a:endParaRPr lang="en-US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Patulous Eustachian tube function test which can be used for cochlear implant fitting and detect if a patulous Eustachian tube is present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handheld probe is available for fast screenings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223x125mm display vs. 150x90mm providing a better overview of test results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Screening audiometry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Auto HL audiometry</a:t>
                      </a:r>
                      <a:endParaRPr lang="en-US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63308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200" dirty="0"/>
              <a:t>Selling </a:t>
            </a:r>
            <a:r>
              <a:rPr lang="da-DK" sz="3200" dirty="0" err="1"/>
              <a:t>against</a:t>
            </a:r>
            <a:r>
              <a:rPr lang="da-DK" sz="3200" dirty="0"/>
              <a:t> </a:t>
            </a:r>
            <a:r>
              <a:rPr lang="da-DK" sz="3200" dirty="0" err="1"/>
              <a:t>Inventis</a:t>
            </a:r>
            <a:r>
              <a:rPr lang="da-DK" sz="3200" dirty="0"/>
              <a:t> Flute - HF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0009618"/>
              </p:ext>
            </p:extLst>
          </p:nvPr>
        </p:nvGraphicFramePr>
        <p:xfrm>
          <a:off x="2058194" y="1690688"/>
          <a:ext cx="8075612" cy="4028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5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35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Competitor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Advantages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Inventis</a:t>
                      </a:r>
                      <a:r>
                        <a:rPr lang="en-US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Flute - HF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baseline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Manual pump control for flexibility in testing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baseline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 pass, high pass and wideband noise stimuli for </a:t>
                      </a:r>
                      <a:r>
                        <a:rPr lang="en-US" baseline="0" noProof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Ipsi</a:t>
                      </a:r>
                      <a:r>
                        <a:rPr lang="en-US" baseline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Contra reflex testing =&gt; screening the whole cochlear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Reflex decay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Reflex latency test which can evaluate if there is a prolongation of the reflex latency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Patulous Eustachian tube function test which can be used for cochlear implant fitting and detect if a patulous Eustachian tube is present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handheld probe is available for fast screenings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10” display vs. 4.3” providing a better overview of test results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Screening audiometry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Auto HL audiometry</a:t>
                      </a:r>
                      <a:endParaRPr lang="en-US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042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dirty="0"/>
              <a:t>Agenda</a:t>
            </a:r>
            <a:endParaRPr lang="da-DK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000" dirty="0"/>
              <a:t>Introduction</a:t>
            </a:r>
          </a:p>
          <a:p>
            <a:r>
              <a:rPr lang="en-US" sz="2000" dirty="0"/>
              <a:t>Target audience and segments</a:t>
            </a:r>
          </a:p>
          <a:p>
            <a:r>
              <a:rPr lang="en-US" sz="2000" dirty="0"/>
              <a:t>Features</a:t>
            </a:r>
          </a:p>
          <a:p>
            <a:r>
              <a:rPr lang="en-US" sz="2000" dirty="0"/>
              <a:t>Key selling points </a:t>
            </a:r>
          </a:p>
          <a:p>
            <a:r>
              <a:rPr lang="en-US" sz="2000" dirty="0"/>
              <a:t>Selling against</a:t>
            </a:r>
          </a:p>
          <a:p>
            <a:r>
              <a:rPr lang="en-US" sz="2000" dirty="0"/>
              <a:t>Competitor comparison</a:t>
            </a:r>
          </a:p>
          <a:p>
            <a:r>
              <a:rPr lang="en-US" sz="2000" dirty="0"/>
              <a:t>Interacoustics’ </a:t>
            </a:r>
            <a:r>
              <a:rPr lang="en-US" sz="2000" dirty="0" err="1"/>
              <a:t>tympanometer</a:t>
            </a:r>
            <a:r>
              <a:rPr lang="en-US" sz="2000" dirty="0"/>
              <a:t> comparison</a:t>
            </a:r>
          </a:p>
          <a:p>
            <a:r>
              <a:rPr lang="en-US" sz="2000" dirty="0"/>
              <a:t>Overview of material on extranet</a:t>
            </a:r>
          </a:p>
          <a:p>
            <a:r>
              <a:rPr lang="en-US" sz="2000" dirty="0"/>
              <a:t>Test battery</a:t>
            </a:r>
          </a:p>
          <a:p>
            <a:r>
              <a:rPr lang="en-US" sz="2000" dirty="0"/>
              <a:t>Headsets &amp; transducers</a:t>
            </a:r>
          </a:p>
          <a:p>
            <a:r>
              <a:rPr lang="en-US" sz="2000" dirty="0"/>
              <a:t>Accessories</a:t>
            </a:r>
          </a:p>
          <a:p>
            <a:r>
              <a:rPr lang="en-US" sz="2000" dirty="0"/>
              <a:t>Technical specifications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1916832"/>
            <a:ext cx="5453250" cy="3812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6061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200" dirty="0"/>
              <a:t>Selling </a:t>
            </a:r>
            <a:r>
              <a:rPr lang="da-DK" sz="3200" dirty="0" err="1"/>
              <a:t>against</a:t>
            </a:r>
            <a:r>
              <a:rPr lang="da-DK" sz="3200" dirty="0"/>
              <a:t> GSI </a:t>
            </a:r>
            <a:r>
              <a:rPr lang="da-DK" sz="3200" dirty="0" err="1"/>
              <a:t>Tympstar</a:t>
            </a:r>
            <a:endParaRPr lang="da-DK" sz="3200" dirty="0"/>
          </a:p>
        </p:txBody>
      </p:sp>
      <p:graphicFrame>
        <p:nvGraphicFramePr>
          <p:cNvPr id="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7186406"/>
              </p:ext>
            </p:extLst>
          </p:nvPr>
        </p:nvGraphicFramePr>
        <p:xfrm>
          <a:off x="2052836" y="1684958"/>
          <a:ext cx="8075612" cy="4302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5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35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Competitor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Advantages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GSI </a:t>
                      </a:r>
                      <a:r>
                        <a:rPr lang="en-US" noProof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Tympstar</a:t>
                      </a:r>
                      <a:endParaRPr lang="en-US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Measures from +400 to -600daPa where </a:t>
                      </a:r>
                      <a:r>
                        <a:rPr lang="en-US" noProof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Tympstar</a:t>
                      </a:r>
                      <a:r>
                        <a:rPr lang="en-US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only measures from +300 to -600daPa, so AT235 can do the Fistula</a:t>
                      </a:r>
                      <a:r>
                        <a:rPr lang="en-US" baseline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testing (balance test)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Reflex latency test which can evaluate if there is a prolongation of the reflex latency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Patulous Eustachian tube function test which can be used for cochlear implant fitting and detect if a patulous Eustachian tube is present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handheld probe is available for fast screenings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10” display vs. 5.9” providing a better overview of test results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Weight 2.5kg vs. 7.5kg making it more suitable to carry to other sites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Screening audiometry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Auto HL audiometry</a:t>
                      </a:r>
                      <a:endParaRPr lang="en-US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52365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200" dirty="0"/>
              <a:t>Selling </a:t>
            </a:r>
            <a:r>
              <a:rPr lang="da-DK" sz="3200" dirty="0" err="1"/>
              <a:t>against</a:t>
            </a:r>
            <a:r>
              <a:rPr lang="da-DK" sz="3200" dirty="0"/>
              <a:t> Maico MI44</a:t>
            </a:r>
          </a:p>
        </p:txBody>
      </p:sp>
      <p:graphicFrame>
        <p:nvGraphicFramePr>
          <p:cNvPr id="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6537442"/>
              </p:ext>
            </p:extLst>
          </p:nvPr>
        </p:nvGraphicFramePr>
        <p:xfrm>
          <a:off x="2058194" y="1690688"/>
          <a:ext cx="8075612" cy="3754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5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35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Competitor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Advantages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Maico MI44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Measures from +400 to -600daPa where MI44 only measures from +200 to -600daPa, so AT235 can do the Fistula</a:t>
                      </a:r>
                      <a:r>
                        <a:rPr lang="en-US" baseline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testing (balance test)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Reflex latency test which can evaluate if there is a prolongation of the reflex latency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Patulous Eustachian tube function test which can be used for cochlear implant fitting and detect if a patulous Eustachian tube is present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223x125mm display vs. 100x76mm providing a better overview of test results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Screening audiometry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Auto HL audiometry</a:t>
                      </a:r>
                      <a:endParaRPr lang="en-US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54050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200" dirty="0" err="1"/>
              <a:t>Competitor</a:t>
            </a:r>
            <a:r>
              <a:rPr lang="da-DK" sz="3200" dirty="0"/>
              <a:t> </a:t>
            </a:r>
            <a:r>
              <a:rPr lang="da-DK" sz="3200" dirty="0" err="1"/>
              <a:t>comparisons</a:t>
            </a:r>
            <a:endParaRPr lang="da-DK" sz="3200" dirty="0"/>
          </a:p>
        </p:txBody>
      </p:sp>
      <p:sp>
        <p:nvSpPr>
          <p:cNvPr id="3" name="Rectangle 2"/>
          <p:cNvSpPr/>
          <p:nvPr/>
        </p:nvSpPr>
        <p:spPr>
          <a:xfrm>
            <a:off x="407988" y="1690688"/>
            <a:ext cx="5688012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More comparisons in the ”General Impedance Benchmark AT235 version” in the sales tool box. 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For easy reading, fields are marked green where AT235/AT235h outperforms the competitor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9324" y="1690688"/>
            <a:ext cx="5937112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6685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200" dirty="0"/>
              <a:t>Products </a:t>
            </a:r>
            <a:r>
              <a:rPr lang="da-DK" sz="3200" dirty="0" err="1"/>
              <a:t>covered</a:t>
            </a:r>
            <a:r>
              <a:rPr lang="da-DK" sz="3200" dirty="0"/>
              <a:t> in the </a:t>
            </a:r>
            <a:r>
              <a:rPr lang="da-DK" sz="3200" dirty="0" err="1"/>
              <a:t>comparison</a:t>
            </a:r>
            <a:r>
              <a:rPr lang="da-DK" sz="3200" dirty="0"/>
              <a:t> </a:t>
            </a:r>
            <a:r>
              <a:rPr lang="da-DK" sz="3200" dirty="0" err="1"/>
              <a:t>sheet</a:t>
            </a:r>
            <a:endParaRPr lang="da-DK" dirty="0"/>
          </a:p>
        </p:txBody>
      </p:sp>
      <p:sp>
        <p:nvSpPr>
          <p:cNvPr id="4" name="Rectangle 3"/>
          <p:cNvSpPr/>
          <p:nvPr/>
        </p:nvSpPr>
        <p:spPr>
          <a:xfrm>
            <a:off x="430139" y="1690688"/>
            <a:ext cx="288032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AT235 Blackline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AT235h Blackline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AA222 Blackline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AA222h Blackline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MT10 w/o </a:t>
            </a:r>
            <a:r>
              <a:rPr lang="da-DK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reflex</a:t>
            </a:r>
            <a:endParaRPr lang="da-DK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MT10 with </a:t>
            </a:r>
            <a:r>
              <a:rPr lang="da-DK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reflex</a:t>
            </a:r>
            <a:endParaRPr lang="da-DK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Titan Screening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Titan Diagnostics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Titan </a:t>
            </a:r>
            <a:r>
              <a:rPr lang="da-DK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</a:t>
            </a:r>
            <a:endParaRPr lang="da-DK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GSI </a:t>
            </a:r>
            <a:r>
              <a:rPr lang="da-DK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Tympstar</a:t>
            </a:r>
            <a:r>
              <a:rPr lang="da-DK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GSI </a:t>
            </a:r>
            <a:r>
              <a:rPr lang="da-DK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Tympstar</a:t>
            </a:r>
            <a:r>
              <a:rPr lang="da-DK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GSI 39</a:t>
            </a:r>
          </a:p>
        </p:txBody>
      </p:sp>
      <p:sp>
        <p:nvSpPr>
          <p:cNvPr id="5" name="Rectangle 4"/>
          <p:cNvSpPr/>
          <p:nvPr/>
        </p:nvSpPr>
        <p:spPr>
          <a:xfrm>
            <a:off x="8688288" y="1690689"/>
            <a:ext cx="309634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Madsen </a:t>
            </a:r>
            <a:r>
              <a:rPr lang="da-DK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Zodiac</a:t>
            </a:r>
            <a:endParaRPr lang="da-DK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Inmedico</a:t>
            </a:r>
            <a:r>
              <a:rPr lang="da-DK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Oscilla</a:t>
            </a:r>
            <a:r>
              <a:rPr lang="da-DK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TSM300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Inmedico</a:t>
            </a:r>
            <a:r>
              <a:rPr lang="da-DK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Oscilla</a:t>
            </a:r>
            <a:r>
              <a:rPr lang="da-DK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TSM400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Inventis</a:t>
            </a:r>
            <a:r>
              <a:rPr lang="da-DK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Flute – Basic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Inventis</a:t>
            </a:r>
            <a:r>
              <a:rPr lang="da-DK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Flute – Plus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Inventis</a:t>
            </a:r>
            <a:r>
              <a:rPr lang="da-DK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Flute – HF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Inventis</a:t>
            </a:r>
            <a:r>
              <a:rPr lang="da-DK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Clarinet – Basic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Inventis</a:t>
            </a:r>
            <a:r>
              <a:rPr lang="da-DK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Clarinet – Plus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Inventis</a:t>
            </a:r>
            <a:r>
              <a:rPr lang="da-DK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Viola – Basic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Inventis</a:t>
            </a:r>
            <a:r>
              <a:rPr lang="da-DK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Viola - Plus</a:t>
            </a:r>
          </a:p>
        </p:txBody>
      </p:sp>
      <p:sp>
        <p:nvSpPr>
          <p:cNvPr id="6" name="Rectangle 5"/>
          <p:cNvSpPr/>
          <p:nvPr/>
        </p:nvSpPr>
        <p:spPr>
          <a:xfrm>
            <a:off x="4159535" y="1679193"/>
            <a:ext cx="395268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Maico </a:t>
            </a:r>
            <a:r>
              <a:rPr lang="da-DK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EasyTymp</a:t>
            </a:r>
            <a:endParaRPr lang="da-DK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Maico </a:t>
            </a:r>
            <a:r>
              <a:rPr lang="da-DK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EasyTymp</a:t>
            </a:r>
            <a:r>
              <a:rPr lang="da-DK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Maico </a:t>
            </a:r>
            <a:r>
              <a:rPr lang="da-DK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RaceCar</a:t>
            </a:r>
            <a:r>
              <a:rPr lang="da-DK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Tymp</a:t>
            </a:r>
            <a:endParaRPr lang="da-DK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Maico MI24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Maico MI26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Maico MI34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Maico MI44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Amplivox</a:t>
            </a:r>
            <a:r>
              <a:rPr lang="da-DK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Otowave</a:t>
            </a:r>
            <a:r>
              <a:rPr lang="da-DK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Amplivox</a:t>
            </a:r>
            <a:r>
              <a:rPr lang="da-DK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Otowave</a:t>
            </a:r>
            <a:r>
              <a:rPr lang="da-DK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Madsen </a:t>
            </a:r>
            <a:r>
              <a:rPr lang="da-DK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Otoflex</a:t>
            </a:r>
            <a:r>
              <a:rPr lang="da-DK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100 Quick check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Madsen </a:t>
            </a:r>
            <a:r>
              <a:rPr lang="da-DK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Otoflex</a:t>
            </a:r>
            <a:r>
              <a:rPr lang="da-DK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100 </a:t>
            </a:r>
            <a:r>
              <a:rPr lang="da-DK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Diagnostic</a:t>
            </a:r>
            <a:endParaRPr lang="da-DK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5763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200" dirty="0" err="1"/>
              <a:t>Interacoustics</a:t>
            </a:r>
            <a:r>
              <a:rPr lang="da-DK" sz="3200" dirty="0"/>
              <a:t> </a:t>
            </a:r>
            <a:r>
              <a:rPr lang="da-DK" sz="3200" dirty="0" err="1"/>
              <a:t>tympanometer</a:t>
            </a:r>
            <a:r>
              <a:rPr lang="da-DK" sz="3200" dirty="0"/>
              <a:t> </a:t>
            </a:r>
            <a:r>
              <a:rPr lang="da-DK" sz="3200" dirty="0" err="1"/>
              <a:t>comparison</a:t>
            </a:r>
            <a:endParaRPr lang="da-DK" sz="32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4769209"/>
              </p:ext>
            </p:extLst>
          </p:nvPr>
        </p:nvGraphicFramePr>
        <p:xfrm>
          <a:off x="557427" y="1690688"/>
          <a:ext cx="8208916" cy="41148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7363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21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21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21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21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21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21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00784">
                <a:tc>
                  <a:txBody>
                    <a:bodyPr/>
                    <a:lstStyle/>
                    <a:p>
                      <a:r>
                        <a:rPr lang="en-US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Test</a:t>
                      </a:r>
                      <a:r>
                        <a:rPr lang="en-US" sz="1000" baseline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endParaRPr lang="en-US" sz="10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</a:t>
                      </a:r>
                    </a:p>
                    <a:p>
                      <a:pPr algn="ctr"/>
                      <a:r>
                        <a:rPr lang="en-US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AT235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</a:t>
                      </a:r>
                    </a:p>
                    <a:p>
                      <a:pPr algn="ctr"/>
                      <a:r>
                        <a:rPr lang="en-US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AT235h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Titan</a:t>
                      </a:r>
                    </a:p>
                    <a:p>
                      <a:pPr algn="ctr"/>
                      <a:r>
                        <a:rPr lang="en-US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 screen.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Titan</a:t>
                      </a:r>
                    </a:p>
                    <a:p>
                      <a:pPr algn="ctr"/>
                      <a:r>
                        <a:rPr lang="en-US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 Diag.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Titan</a:t>
                      </a:r>
                      <a:br>
                        <a:rPr lang="en-US" sz="1000" baseline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000" baseline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</a:t>
                      </a:r>
                    </a:p>
                    <a:p>
                      <a:pPr algn="ctr"/>
                      <a:r>
                        <a:rPr lang="en-US" sz="1000" baseline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Clinical</a:t>
                      </a:r>
                      <a:endParaRPr lang="en-US" sz="10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MT10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Tymp 226</a:t>
                      </a:r>
                      <a:r>
                        <a:rPr lang="en-US" sz="1000" baseline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Hz</a:t>
                      </a:r>
                      <a:endParaRPr lang="en-US" sz="10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Tymp  679, 800 &amp; 1000Hz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Option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Option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Manual tympanometry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Reflex Ipsi lateral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Option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Reflex Contra lateral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EFT 1 test non-perforated tympanic membrane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EFT 2 test perforated tympanic membrane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EFT 3 test patulous Eustachian tube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Reflex decay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Reflex latency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noProof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Pure tone audiometry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Modified Hughson Westlake audiometry test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WBT (Absorbance &amp;</a:t>
                      </a:r>
                      <a:r>
                        <a:rPr lang="en-US" sz="1000" baseline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tympanometry)</a:t>
                      </a:r>
                      <a:endParaRPr lang="en-US" sz="10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Option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Option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WBT research mode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Option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Option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6284" y="4160826"/>
            <a:ext cx="2712322" cy="17806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6323" y="2420888"/>
            <a:ext cx="1306141" cy="237626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4685" y="2492896"/>
            <a:ext cx="943923" cy="182660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4422" y="1700808"/>
            <a:ext cx="1306114" cy="140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2103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200" dirty="0" err="1"/>
              <a:t>Material</a:t>
            </a:r>
            <a:r>
              <a:rPr lang="da-DK" sz="3200" dirty="0"/>
              <a:t> on the extranet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551384" y="1690688"/>
            <a:ext cx="7644680" cy="4421088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/>
              <a:t>PowerPoint – end users</a:t>
            </a:r>
          </a:p>
          <a:p>
            <a:r>
              <a:rPr lang="da-DK" dirty="0"/>
              <a:t>Brochure</a:t>
            </a:r>
          </a:p>
          <a:p>
            <a:r>
              <a:rPr lang="da-DK" dirty="0"/>
              <a:t>Features, </a:t>
            </a:r>
            <a:r>
              <a:rPr lang="da-DK" dirty="0" err="1"/>
              <a:t>advantages</a:t>
            </a:r>
            <a:r>
              <a:rPr lang="da-DK" dirty="0"/>
              <a:t> and </a:t>
            </a:r>
            <a:r>
              <a:rPr lang="da-DK" dirty="0" err="1"/>
              <a:t>benefits</a:t>
            </a:r>
            <a:r>
              <a:rPr lang="da-DK" dirty="0"/>
              <a:t> </a:t>
            </a:r>
            <a:r>
              <a:rPr lang="da-DK" dirty="0" err="1"/>
              <a:t>sheet</a:t>
            </a:r>
            <a:endParaRPr lang="da-DK" dirty="0"/>
          </a:p>
          <a:p>
            <a:r>
              <a:rPr lang="da-DK" dirty="0" err="1"/>
              <a:t>Advertisement</a:t>
            </a:r>
            <a:endParaRPr lang="da-DK" dirty="0"/>
          </a:p>
          <a:p>
            <a:r>
              <a:rPr lang="da-DK" dirty="0"/>
              <a:t>Elevator pitch</a:t>
            </a:r>
          </a:p>
          <a:p>
            <a:r>
              <a:rPr lang="da-DK" dirty="0"/>
              <a:t>Product </a:t>
            </a:r>
            <a:r>
              <a:rPr lang="da-DK" dirty="0" err="1"/>
              <a:t>comparison</a:t>
            </a:r>
            <a:endParaRPr lang="da-DK" dirty="0"/>
          </a:p>
          <a:p>
            <a:r>
              <a:rPr lang="da-DK" dirty="0"/>
              <a:t>Release note end user </a:t>
            </a:r>
          </a:p>
          <a:p>
            <a:r>
              <a:rPr lang="da-DK" dirty="0" err="1"/>
              <a:t>Instructions</a:t>
            </a:r>
            <a:r>
              <a:rPr lang="da-DK" dirty="0"/>
              <a:t> for </a:t>
            </a:r>
            <a:r>
              <a:rPr lang="da-DK" dirty="0" err="1"/>
              <a:t>use</a:t>
            </a:r>
            <a:endParaRPr lang="da-DK" dirty="0"/>
          </a:p>
          <a:p>
            <a:r>
              <a:rPr lang="da-DK" dirty="0" err="1"/>
              <a:t>Additional</a:t>
            </a:r>
            <a:r>
              <a:rPr lang="da-DK" dirty="0"/>
              <a:t> information</a:t>
            </a:r>
          </a:p>
          <a:p>
            <a:r>
              <a:rPr lang="da-DK" dirty="0"/>
              <a:t>Technical </a:t>
            </a:r>
            <a:r>
              <a:rPr lang="da-DK" dirty="0" err="1"/>
              <a:t>specification</a:t>
            </a:r>
            <a:endParaRPr lang="da-DK" dirty="0"/>
          </a:p>
          <a:p>
            <a:r>
              <a:rPr lang="da-DK" dirty="0"/>
              <a:t>Service manual </a:t>
            </a:r>
          </a:p>
          <a:p>
            <a:r>
              <a:rPr lang="da-DK" dirty="0"/>
              <a:t>Roll-up</a:t>
            </a:r>
          </a:p>
          <a:p>
            <a:r>
              <a:rPr lang="da-DK" dirty="0"/>
              <a:t>Poster</a:t>
            </a:r>
          </a:p>
          <a:p>
            <a:r>
              <a:rPr lang="da-DK" dirty="0" err="1"/>
              <a:t>Postcard</a:t>
            </a:r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1155" y="1449565"/>
            <a:ext cx="1368152" cy="19772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2231" y="3824040"/>
            <a:ext cx="2253833" cy="1594385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7472" y="1447059"/>
            <a:ext cx="1398208" cy="197972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8551" y="1447059"/>
            <a:ext cx="1396757" cy="198194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17332" y="3824040"/>
            <a:ext cx="885841" cy="2238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6101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200" dirty="0"/>
              <a:t>Test </a:t>
            </a:r>
            <a:r>
              <a:rPr lang="da-DK" sz="3200" dirty="0" err="1"/>
              <a:t>battery</a:t>
            </a:r>
            <a:endParaRPr lang="da-DK" sz="32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9364313"/>
              </p:ext>
            </p:extLst>
          </p:nvPr>
        </p:nvGraphicFramePr>
        <p:xfrm>
          <a:off x="2459597" y="1690688"/>
          <a:ext cx="7272805" cy="39624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1764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21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784">
                <a:tc>
                  <a:txBody>
                    <a:bodyPr/>
                    <a:lstStyle/>
                    <a:p>
                      <a:r>
                        <a:rPr lang="en-US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Test</a:t>
                      </a:r>
                      <a:r>
                        <a:rPr lang="en-US" sz="1400" baseline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endParaRPr lang="en-US" sz="14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AT235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AT235h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Tymp 226</a:t>
                      </a:r>
                      <a:r>
                        <a:rPr lang="en-US" sz="1400" baseline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Hz</a:t>
                      </a:r>
                      <a:endParaRPr lang="en-US" sz="14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Tymp  679, 800 &amp; 1000Hz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Manual tympanometry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Reflex </a:t>
                      </a:r>
                      <a:r>
                        <a:rPr lang="en-US" sz="1400" noProof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ipsilateral</a:t>
                      </a:r>
                      <a:endParaRPr lang="en-US" sz="14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Reflex contralateral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EFT 1 test non-perforated tympanic membrane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EFT 2 test perforated tympanic membrane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4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EFT 3 test patulous Eustachian tube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Reflex decay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Reflex latency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noProof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Pure tone audiometry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Modified Hughson Westlake audiometry test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70079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200" dirty="0" err="1"/>
              <a:t>Headsets</a:t>
            </a:r>
            <a:r>
              <a:rPr lang="da-DK" sz="3200" dirty="0"/>
              <a:t> &amp; transducers </a:t>
            </a:r>
          </a:p>
        </p:txBody>
      </p:sp>
      <p:graphicFrame>
        <p:nvGraphicFramePr>
          <p:cNvPr id="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9282496"/>
              </p:ext>
            </p:extLst>
          </p:nvPr>
        </p:nvGraphicFramePr>
        <p:xfrm>
          <a:off x="1919537" y="1690688"/>
          <a:ext cx="8352927" cy="34442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4396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730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402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3522">
                <a:tc gridSpan="3">
                  <a:txBody>
                    <a:bodyPr/>
                    <a:lstStyle/>
                    <a:p>
                      <a:pPr algn="l"/>
                      <a:r>
                        <a:rPr lang="en-US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Accessories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noProof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522">
                <a:tc>
                  <a:txBody>
                    <a:bodyPr/>
                    <a:lstStyle/>
                    <a:p>
                      <a:r>
                        <a:rPr lang="en-US" sz="1600" b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Group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Accessories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1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Optional</a:t>
                      </a:r>
                      <a:r>
                        <a:rPr lang="da-DK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/standard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5141">
                <a:tc rowSpan="3">
                  <a:txBody>
                    <a:bodyPr/>
                    <a:lstStyle/>
                    <a:p>
                      <a:r>
                        <a:rPr lang="en-US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Probe system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Diagnostic probe system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Standard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5141">
                <a:tc vMerge="1">
                  <a:txBody>
                    <a:bodyPr/>
                    <a:lstStyle/>
                    <a:p>
                      <a:endParaRPr lang="en-US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Clinical probe system 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Optional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5141">
                <a:tc vMerge="1">
                  <a:txBody>
                    <a:bodyPr/>
                    <a:lstStyle/>
                    <a:p>
                      <a:endParaRPr lang="en-US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Both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Optional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5141">
                <a:tc row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Contra headset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DD45C contra headset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Standard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5141">
                <a:tc vMerge="1">
                  <a:txBody>
                    <a:bodyPr/>
                    <a:lstStyle/>
                    <a:p>
                      <a:endParaRPr lang="en-US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IP30 10 Ohm insert phone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Optional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5141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HBC39</a:t>
                      </a:r>
                      <a:r>
                        <a:rPr lang="en-US" sz="1200" baseline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contra headset</a:t>
                      </a:r>
                      <a:endParaRPr lang="en-US" sz="12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Optional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5141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CIR33 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Optional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5141"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Audiometric headset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DD45 Audiometric headset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Optional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5141">
                <a:tc vMerge="1"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TDH39</a:t>
                      </a:r>
                      <a:r>
                        <a:rPr lang="en-US" sz="1200" baseline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HBA headband</a:t>
                      </a:r>
                      <a:endParaRPr lang="en-US" sz="12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Optional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5141">
                <a:tc vMerge="1"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IP30 10 Ohm insert phone</a:t>
                      </a:r>
                      <a:endParaRPr lang="en-US" sz="12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Optional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52943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200" dirty="0"/>
              <a:t>Accessories</a:t>
            </a:r>
          </a:p>
        </p:txBody>
      </p:sp>
      <p:graphicFrame>
        <p:nvGraphicFramePr>
          <p:cNvPr id="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682560"/>
              </p:ext>
            </p:extLst>
          </p:nvPr>
        </p:nvGraphicFramePr>
        <p:xfrm>
          <a:off x="1929593" y="1690688"/>
          <a:ext cx="8280921" cy="44500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8722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964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122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3522">
                <a:tc gridSpan="3">
                  <a:txBody>
                    <a:bodyPr/>
                    <a:lstStyle/>
                    <a:p>
                      <a:pPr algn="l"/>
                      <a:r>
                        <a:rPr lang="en-US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Accessories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noProof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522">
                <a:tc>
                  <a:txBody>
                    <a:bodyPr/>
                    <a:lstStyle/>
                    <a:p>
                      <a:r>
                        <a:rPr lang="en-US" sz="1600" b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Group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Accessories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1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Optional</a:t>
                      </a:r>
                      <a:r>
                        <a:rPr lang="da-DK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/standard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5141">
                <a:tc rowSpan="11">
                  <a:txBody>
                    <a:bodyPr/>
                    <a:lstStyle/>
                    <a:p>
                      <a:r>
                        <a:rPr lang="en-US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Instrument  accessories</a:t>
                      </a:r>
                    </a:p>
                    <a:p>
                      <a:endParaRPr lang="en-US" sz="12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Clothing clip – </a:t>
                      </a:r>
                      <a:r>
                        <a:rPr lang="en-US" sz="1200" noProof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neckstrap</a:t>
                      </a:r>
                      <a:r>
                        <a:rPr lang="en-US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kit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Standard with</a:t>
                      </a:r>
                      <a:r>
                        <a:rPr lang="en-US" sz="1200" baseline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the clinical probe system</a:t>
                      </a:r>
                      <a:endParaRPr lang="en-US" sz="12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5141">
                <a:tc vMerge="1"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Assortment BET55 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Standard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5141">
                <a:tc vMerge="1"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Probe floss kit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Standard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5141">
                <a:tc vMerge="1"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Printer kit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Optional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5141">
                <a:tc vMerge="1"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Wall mounting kit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Optional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5141"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Probe tip kit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Standard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5141"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APS3 Patient response switch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Optional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5141">
                <a:tc vMerge="1"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CAT50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Optional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5141">
                <a:tc vMerge="1"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Power supply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Standard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5141">
                <a:tc vMerge="1"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Diagnostic</a:t>
                      </a:r>
                      <a:r>
                        <a:rPr lang="en-US" sz="1200" baseline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probe holder kit</a:t>
                      </a:r>
                      <a:endParaRPr lang="en-US" sz="12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Standard</a:t>
                      </a:r>
                      <a:r>
                        <a:rPr lang="en-US" sz="1200" baseline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with the diagnostic probe system</a:t>
                      </a:r>
                      <a:endParaRPr lang="en-US" sz="12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45141">
                <a:tc vMerge="1"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Carrying bag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Optional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45141">
                <a:tc rowSpan="2">
                  <a:txBody>
                    <a:bodyPr/>
                    <a:lstStyle/>
                    <a:p>
                      <a:r>
                        <a:rPr lang="en-US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Software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Sync</a:t>
                      </a:r>
                      <a:r>
                        <a:rPr lang="en-US" sz="1200" baseline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mode &amp; Diagnostic Suite</a:t>
                      </a:r>
                      <a:endParaRPr lang="en-US" sz="12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Optional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45141">
                <a:tc vMerge="1"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Sync mode</a:t>
                      </a:r>
                      <a:r>
                        <a:rPr lang="en-US" sz="1200" baseline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Diagnostic Suite &amp; </a:t>
                      </a:r>
                      <a:r>
                        <a:rPr lang="en-US" sz="1200" baseline="0" noProof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OtoAccess</a:t>
                      </a:r>
                      <a:r>
                        <a:rPr lang="en-US" sz="1200" baseline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™</a:t>
                      </a:r>
                      <a:endParaRPr lang="en-US" sz="12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Optional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27843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200" dirty="0"/>
              <a:t>Technical </a:t>
            </a:r>
            <a:r>
              <a:rPr lang="da-DK" sz="3200" dirty="0" err="1"/>
              <a:t>specifications</a:t>
            </a:r>
            <a:endParaRPr lang="da-DK" sz="3200" dirty="0"/>
          </a:p>
        </p:txBody>
      </p:sp>
      <p:graphicFrame>
        <p:nvGraphicFramePr>
          <p:cNvPr id="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6220531"/>
              </p:ext>
            </p:extLst>
          </p:nvPr>
        </p:nvGraphicFramePr>
        <p:xfrm>
          <a:off x="2027312" y="1696369"/>
          <a:ext cx="8137376" cy="4180903"/>
        </p:xfrm>
        <a:graphic>
          <a:graphicData uri="http://schemas.openxmlformats.org/drawingml/2006/table">
            <a:tbl>
              <a:tblPr/>
              <a:tblGrid>
                <a:gridCol w="1767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17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281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940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/>
                          <a:ea typeface="Calibri"/>
                          <a:cs typeface="Arial"/>
                        </a:rPr>
                        <a:t>Medical CE-mark:</a:t>
                      </a:r>
                      <a:endParaRPr lang="da-DK" sz="14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/>
                          <a:ea typeface="Calibri"/>
                          <a:cs typeface="Arial"/>
                        </a:rPr>
                        <a:t>The CE-mark indicates that Interacoustics A/S meets the requirements of Annex II of the Medical Device Directive 93/42/EEC</a:t>
                      </a:r>
                      <a:endParaRPr lang="da-DK" sz="1400" dirty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/>
                          <a:ea typeface="Calibri"/>
                          <a:cs typeface="Arial"/>
                        </a:rPr>
                        <a:t>Approval of the quality system is made by TÜV – identification no0123</a:t>
                      </a:r>
                      <a:endParaRPr lang="da-DK" sz="14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7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Arial"/>
                        </a:rPr>
                        <a:t>Standards:</a:t>
                      </a:r>
                      <a:endParaRPr lang="da-DK" sz="14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/>
                          <a:ea typeface="Calibri"/>
                          <a:cs typeface="Arial"/>
                        </a:rPr>
                        <a:t>Safety:</a:t>
                      </a:r>
                      <a:endParaRPr lang="da-DK" sz="14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Arial"/>
                        </a:rPr>
                        <a:t>IEC 60601-1, Class I, Type B applied parts</a:t>
                      </a:r>
                      <a:endParaRPr lang="da-DK" sz="14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97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/>
                          <a:ea typeface="Calibri"/>
                          <a:cs typeface="Arial"/>
                        </a:rPr>
                        <a:t>EMC:</a:t>
                      </a:r>
                      <a:endParaRPr lang="da-DK" sz="14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/>
                          <a:ea typeface="Calibri"/>
                          <a:cs typeface="Arial"/>
                        </a:rPr>
                        <a:t>IEC 60601-1-2</a:t>
                      </a:r>
                      <a:endParaRPr lang="da-DK" sz="14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97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/>
                          <a:ea typeface="Calibri"/>
                          <a:cs typeface="Arial"/>
                        </a:rPr>
                        <a:t>Impedance:</a:t>
                      </a:r>
                      <a:endParaRPr lang="da-DK" sz="14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/>
                          <a:ea typeface="Calibri"/>
                          <a:cs typeface="Arial"/>
                        </a:rPr>
                        <a:t>IEC 60645-5/ANSI S3.39, Type 1</a:t>
                      </a:r>
                      <a:endParaRPr lang="da-DK" sz="14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97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Arial"/>
                        </a:rPr>
                        <a:t>Audiometer:</a:t>
                      </a:r>
                      <a:endParaRPr lang="da-DK" sz="14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/>
                          <a:ea typeface="Calibri"/>
                          <a:cs typeface="Arial"/>
                        </a:rPr>
                        <a:t>IEC60645-1/ANSI S3.6, Type 4</a:t>
                      </a:r>
                      <a:endParaRPr lang="da-DK" sz="14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95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Arial"/>
                        </a:rPr>
                        <a:t>Operation environment:</a:t>
                      </a:r>
                      <a:endParaRPr lang="da-DK" sz="14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Arial"/>
                        </a:rPr>
                        <a:t>Temperature:</a:t>
                      </a:r>
                      <a:endParaRPr lang="da-DK" sz="14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Arial"/>
                        </a:rPr>
                        <a:t>15 – 35 </a:t>
                      </a:r>
                      <a:r>
                        <a:rPr lang="en-US" sz="1400">
                          <a:latin typeface="Arial"/>
                          <a:ea typeface="Calibri"/>
                          <a:cs typeface="Arial"/>
                          <a:sym typeface="Symbol"/>
                        </a:rPr>
                        <a:t></a:t>
                      </a:r>
                      <a:r>
                        <a:rPr lang="en-US" sz="1400">
                          <a:latin typeface="Arial"/>
                          <a:ea typeface="Calibri"/>
                          <a:cs typeface="Arial"/>
                        </a:rPr>
                        <a:t>C</a:t>
                      </a:r>
                      <a:endParaRPr lang="da-DK" sz="14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97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Arial"/>
                        </a:rPr>
                        <a:t>Relative Humidity:</a:t>
                      </a:r>
                      <a:endParaRPr lang="da-DK" sz="14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/>
                          <a:ea typeface="Calibri"/>
                          <a:cs typeface="Arial"/>
                        </a:rPr>
                        <a:t>30 – 90%</a:t>
                      </a:r>
                      <a:endParaRPr lang="da-DK" sz="14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97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Arial"/>
                        </a:rPr>
                        <a:t>Ambient Pressure:</a:t>
                      </a:r>
                      <a:endParaRPr lang="da-DK" sz="14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Arial"/>
                        </a:rPr>
                        <a:t>98kPa – 104kPa</a:t>
                      </a:r>
                      <a:endParaRPr lang="da-DK" sz="14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97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Arial"/>
                        </a:rPr>
                        <a:t>Warm-up Time:</a:t>
                      </a:r>
                      <a:endParaRPr lang="da-DK" sz="14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/>
                          <a:ea typeface="Calibri"/>
                          <a:cs typeface="Arial"/>
                        </a:rPr>
                        <a:t>1 minute</a:t>
                      </a:r>
                      <a:endParaRPr lang="da-DK" sz="14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0388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Arial"/>
                        </a:rPr>
                        <a:t>Transport &amp; Storage:</a:t>
                      </a:r>
                      <a:endParaRPr lang="da-DK" sz="14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Arial"/>
                        </a:rPr>
                        <a:t>Storage Temperature:</a:t>
                      </a:r>
                      <a:endParaRPr lang="da-DK" sz="140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Arial"/>
                        </a:rPr>
                        <a:t>Transport Temperature:</a:t>
                      </a:r>
                      <a:endParaRPr lang="da-DK" sz="140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Arial"/>
                        </a:rPr>
                        <a:t>Rel. Humidity:</a:t>
                      </a:r>
                      <a:endParaRPr lang="da-DK" sz="14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/>
                          <a:ea typeface="Calibri"/>
                          <a:cs typeface="Arial"/>
                        </a:rPr>
                        <a:t>0</a:t>
                      </a:r>
                      <a:r>
                        <a:rPr lang="en-US" sz="1400" dirty="0">
                          <a:latin typeface="Arial"/>
                          <a:ea typeface="Calibri"/>
                          <a:cs typeface="Arial"/>
                          <a:sym typeface="Symbol"/>
                        </a:rPr>
                        <a:t></a:t>
                      </a:r>
                      <a:r>
                        <a:rPr lang="en-US" sz="1400" dirty="0">
                          <a:latin typeface="Arial"/>
                          <a:ea typeface="Calibri"/>
                          <a:cs typeface="Arial"/>
                        </a:rPr>
                        <a:t>C – 50</a:t>
                      </a:r>
                      <a:r>
                        <a:rPr lang="en-US" sz="1400" dirty="0">
                          <a:latin typeface="Arial"/>
                          <a:ea typeface="Calibri"/>
                          <a:cs typeface="Arial"/>
                          <a:sym typeface="Symbol"/>
                        </a:rPr>
                        <a:t></a:t>
                      </a:r>
                      <a:r>
                        <a:rPr lang="en-US" sz="1400" dirty="0">
                          <a:latin typeface="Arial"/>
                          <a:ea typeface="Calibri"/>
                          <a:cs typeface="Arial"/>
                        </a:rPr>
                        <a:t>C</a:t>
                      </a:r>
                      <a:endParaRPr lang="da-DK" sz="1400" dirty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/>
                          <a:ea typeface="Calibri"/>
                          <a:cs typeface="Arial"/>
                        </a:rPr>
                        <a:t>-20 – 50 </a:t>
                      </a:r>
                      <a:r>
                        <a:rPr lang="en-US" sz="1400" dirty="0">
                          <a:latin typeface="Arial"/>
                          <a:ea typeface="Calibri"/>
                          <a:cs typeface="Arial"/>
                          <a:sym typeface="Symbol"/>
                        </a:rPr>
                        <a:t></a:t>
                      </a:r>
                      <a:r>
                        <a:rPr lang="en-US" sz="1400" dirty="0">
                          <a:latin typeface="Arial"/>
                          <a:ea typeface="Calibri"/>
                          <a:cs typeface="Arial"/>
                        </a:rPr>
                        <a:t>C</a:t>
                      </a:r>
                      <a:endParaRPr lang="da-DK" sz="1400" dirty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/>
                          <a:ea typeface="Calibri"/>
                          <a:cs typeface="Arial"/>
                        </a:rPr>
                        <a:t>10 – 95%</a:t>
                      </a:r>
                      <a:endParaRPr lang="da-DK" sz="14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2852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07988" y="404813"/>
            <a:ext cx="11376025" cy="5472459"/>
          </a:xfrm>
          <a:prstGeom prst="rect">
            <a:avLst/>
          </a:prstGeom>
          <a:solidFill>
            <a:srgbClr val="77C8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200" dirty="0">
                <a:solidFill>
                  <a:schemeClr val="bg1"/>
                </a:solidFill>
              </a:rPr>
              <a:t>Target </a:t>
            </a:r>
            <a:r>
              <a:rPr lang="da-DK" sz="3200" dirty="0" err="1">
                <a:solidFill>
                  <a:schemeClr val="bg1"/>
                </a:solidFill>
              </a:rPr>
              <a:t>audience</a:t>
            </a:r>
            <a:r>
              <a:rPr lang="da-DK" sz="3200" dirty="0">
                <a:solidFill>
                  <a:schemeClr val="bg1"/>
                </a:solidFill>
              </a:rPr>
              <a:t> and segments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7608" y="1645345"/>
            <a:ext cx="2672531" cy="267253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746842" y="2544527"/>
            <a:ext cx="23410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a-DK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Doctors/General </a:t>
            </a:r>
            <a:r>
              <a:rPr lang="da-DK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practitioners</a:t>
            </a:r>
            <a:r>
              <a:rPr lang="da-DK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0417" y="2780928"/>
            <a:ext cx="2431727" cy="243172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392" y="3301529"/>
            <a:ext cx="2431727" cy="243172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6641" y="997273"/>
            <a:ext cx="2431727" cy="243172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500975" y="1721849"/>
            <a:ext cx="138305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Private ENT doctors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6761" y="3301529"/>
            <a:ext cx="2431727" cy="243172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463585" y="3796736"/>
            <a:ext cx="17091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Educational </a:t>
            </a:r>
          </a:p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institutions</a:t>
            </a:r>
            <a:endParaRPr lang="da-DK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591019" y="4317876"/>
            <a:ext cx="13388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Hospitals</a:t>
            </a:r>
            <a:endParaRPr lang="da-DK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38053" y="4024529"/>
            <a:ext cx="183620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Hearing 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aid 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dispensers</a:t>
            </a:r>
          </a:p>
        </p:txBody>
      </p:sp>
    </p:spTree>
    <p:extLst>
      <p:ext uri="{BB962C8B-B14F-4D97-AF65-F5344CB8AC3E}">
        <p14:creationId xmlns:p14="http://schemas.microsoft.com/office/powerpoint/2010/main" val="5135051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D8AE3B4B-D442-0F40-A2FF-B22463B3B7C0}"/>
              </a:ext>
            </a:extLst>
          </p:cNvPr>
          <p:cNvSpPr txBox="1">
            <a:spLocks/>
          </p:cNvSpPr>
          <p:nvPr/>
        </p:nvSpPr>
        <p:spPr>
          <a:xfrm>
            <a:off x="481851" y="5157192"/>
            <a:ext cx="1725717" cy="82432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>
              <a:lnSpc>
                <a:spcPct val="200000"/>
              </a:lnSpc>
            </a:pPr>
            <a:r>
              <a:rPr lang="da-DK" sz="800" dirty="0" err="1">
                <a:ea typeface="Noa LT Std" charset="0"/>
              </a:rPr>
              <a:t>Interacoustics.com</a:t>
            </a:r>
            <a:endParaRPr lang="da-DK" sz="800" dirty="0">
              <a:ea typeface="Noa LT Std" charset="0"/>
            </a:endParaRPr>
          </a:p>
          <a:p>
            <a:pPr algn="l">
              <a:lnSpc>
                <a:spcPct val="200000"/>
              </a:lnSpc>
            </a:pPr>
            <a:r>
              <a:rPr lang="da-DK" sz="800" dirty="0" err="1">
                <a:ea typeface="Noa LT Std" charset="0"/>
              </a:rPr>
              <a:t>info@interacoustics.com</a:t>
            </a:r>
            <a:endParaRPr lang="da-DK" sz="800" dirty="0">
              <a:ea typeface="Noa LT Std" charset="0"/>
            </a:endParaRPr>
          </a:p>
          <a:p>
            <a:pPr algn="l">
              <a:lnSpc>
                <a:spcPct val="200000"/>
              </a:lnSpc>
            </a:pPr>
            <a:r>
              <a:rPr lang="da-DK" sz="800" dirty="0">
                <a:ea typeface="Noa LT Std" charset="0"/>
              </a:rPr>
              <a:t>(+45) 6371 3555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1384" y="404813"/>
            <a:ext cx="11089232" cy="4752378"/>
          </a:xfrm>
          <a:prstGeom prst="rect">
            <a:avLst/>
          </a:prstGeom>
        </p:spPr>
      </p:pic>
      <p:sp>
        <p:nvSpPr>
          <p:cNvPr id="9" name="Rektangel 11">
            <a:extLst>
              <a:ext uri="{FF2B5EF4-FFF2-40B4-BE49-F238E27FC236}">
                <a16:creationId xmlns:a16="http://schemas.microsoft.com/office/drawing/2014/main" id="{B2675904-4AB6-0844-85AB-02D8801395AD}"/>
              </a:ext>
            </a:extLst>
          </p:cNvPr>
          <p:cNvSpPr/>
          <p:nvPr/>
        </p:nvSpPr>
        <p:spPr>
          <a:xfrm>
            <a:off x="551384" y="404664"/>
            <a:ext cx="11089232" cy="4733450"/>
          </a:xfrm>
          <a:prstGeom prst="rect">
            <a:avLst/>
          </a:prstGeom>
          <a:gradFill>
            <a:gsLst>
              <a:gs pos="10000">
                <a:schemeClr val="tx2"/>
              </a:gs>
              <a:gs pos="47000">
                <a:schemeClr val="accent1">
                  <a:alpha val="25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805943" y="2276872"/>
            <a:ext cx="10515600" cy="1285875"/>
          </a:xfrm>
        </p:spPr>
        <p:txBody>
          <a:bodyPr anchor="ctr" anchorCtr="0">
            <a:normAutofit/>
          </a:bodyPr>
          <a:lstStyle/>
          <a:p>
            <a:pPr algn="ctr"/>
            <a:r>
              <a:rPr lang="da-DK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Science </a:t>
            </a:r>
            <a:r>
              <a:rPr lang="da-DK" sz="32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made</a:t>
            </a:r>
            <a:r>
              <a:rPr lang="da-DK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da-DK" sz="32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smarter</a:t>
            </a:r>
            <a:endParaRPr lang="da-DK" sz="32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345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07988" y="404813"/>
            <a:ext cx="5498783" cy="1325563"/>
          </a:xfrm>
        </p:spPr>
        <p:txBody>
          <a:bodyPr/>
          <a:lstStyle/>
          <a:p>
            <a:r>
              <a:rPr lang="da-DK" sz="3200" dirty="0" err="1"/>
              <a:t>Diagnostic</a:t>
            </a:r>
            <a:r>
              <a:rPr lang="da-DK" sz="3200" dirty="0"/>
              <a:t> </a:t>
            </a:r>
            <a:r>
              <a:rPr lang="da-DK" sz="3200" dirty="0" err="1"/>
              <a:t>probe</a:t>
            </a:r>
            <a:r>
              <a:rPr lang="da-DK" sz="3200" dirty="0"/>
              <a:t> (standard)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8728" y="1705141"/>
            <a:ext cx="6077272" cy="1542558"/>
          </a:xfrm>
        </p:spPr>
        <p:txBody>
          <a:bodyPr>
            <a:normAutofit/>
          </a:bodyPr>
          <a:lstStyle/>
          <a:p>
            <a:pPr marL="400050" lvl="1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Handheld for quick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tymps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and a screening reflex</a:t>
            </a:r>
          </a:p>
        </p:txBody>
      </p:sp>
      <p:pic>
        <p:nvPicPr>
          <p:cNvPr id="1027" name="Picture 3" descr="H:\Foto\AT235\2014 new AT235\probe w light green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9416" y="3262152"/>
            <a:ext cx="4088558" cy="1151707"/>
          </a:xfrm>
          <a:prstGeom prst="rect">
            <a:avLst/>
          </a:prstGeom>
          <a:noFill/>
        </p:spPr>
      </p:pic>
      <p:pic>
        <p:nvPicPr>
          <p:cNvPr id="1026" name="Picture 2" descr="H:\Foto\AT235\2014 new AT235\clinical probe w light blue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44072" y="4653136"/>
            <a:ext cx="3756000" cy="1338564"/>
          </a:xfrm>
          <a:prstGeom prst="rect">
            <a:avLst/>
          </a:prstGeom>
          <a:noFill/>
        </p:spPr>
      </p:pic>
      <p:sp>
        <p:nvSpPr>
          <p:cNvPr id="11" name="Title 6"/>
          <p:cNvSpPr txBox="1">
            <a:spLocks/>
          </p:cNvSpPr>
          <p:nvPr/>
        </p:nvSpPr>
        <p:spPr>
          <a:xfrm>
            <a:off x="6528048" y="364507"/>
            <a:ext cx="566395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a-DK" sz="3200" dirty="0" err="1"/>
              <a:t>Clinical</a:t>
            </a:r>
            <a:r>
              <a:rPr lang="da-DK" sz="3200" dirty="0"/>
              <a:t> </a:t>
            </a:r>
            <a:r>
              <a:rPr lang="da-DK" sz="3200" dirty="0" err="1"/>
              <a:t>probe</a:t>
            </a:r>
            <a:endParaRPr lang="da-DK" sz="3200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6096000" y="1705141"/>
            <a:ext cx="6077272" cy="20838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buFont typeface="Arial" panose="020B0604020202020204" pitchFamily="34" charset="0"/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Ideal for lengthy examinations where stability is important </a:t>
            </a:r>
          </a:p>
          <a:p>
            <a:pPr marL="400050" lvl="1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Prevent rattling noise by placing the shoulder box on the client by using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hardband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clips or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keyhanger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30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200" dirty="0" err="1"/>
              <a:t>Dedicated</a:t>
            </a:r>
            <a:r>
              <a:rPr lang="da-DK" sz="3200" dirty="0"/>
              <a:t> </a:t>
            </a:r>
            <a:r>
              <a:rPr lang="da-DK" sz="3200" dirty="0" err="1"/>
              <a:t>probe</a:t>
            </a:r>
            <a:r>
              <a:rPr lang="da-DK" sz="3200" dirty="0"/>
              <a:t>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07988" y="1685926"/>
            <a:ext cx="6264275" cy="55165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Easy to change between the probe in a matter of seconds</a:t>
            </a:r>
          </a:p>
          <a:p>
            <a:pPr marL="857250" lvl="1" indent="-457200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No time wasted when seeing a client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Probe status displayed on probe and shoulder box</a:t>
            </a:r>
          </a:p>
          <a:p>
            <a:pPr marL="857250" lvl="1" indent="-457200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Enables the user to keep focus on the clients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41975" y="1065427"/>
            <a:ext cx="2950025" cy="5027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012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200" dirty="0"/>
              <a:t>Extended </a:t>
            </a:r>
            <a:r>
              <a:rPr lang="da-DK" sz="3200" dirty="0" err="1"/>
              <a:t>pressure</a:t>
            </a:r>
            <a:r>
              <a:rPr lang="da-DK" sz="3200" dirty="0"/>
              <a:t> and more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392220" y="1690688"/>
            <a:ext cx="5157788" cy="3684587"/>
          </a:xfrm>
        </p:spPr>
        <p:txBody>
          <a:bodyPr/>
          <a:lstStyle/>
          <a:p>
            <a:r>
              <a:rPr lang="en-US" sz="2000" dirty="0"/>
              <a:t>+400daPa to -600daPa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Enables users to make the Fistula test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Meet the tender specification in certain countries</a:t>
            </a:r>
          </a:p>
          <a:p>
            <a:r>
              <a:rPr lang="en-US" sz="2000" dirty="0"/>
              <a:t>Up to 500 clients and 50,000 tests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Makes it the optimum solution if 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travelling between sites </a:t>
            </a:r>
          </a:p>
          <a:p>
            <a:endParaRPr lang="da-DK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6100911" y="1690688"/>
            <a:ext cx="5183187" cy="3684587"/>
          </a:xfrm>
        </p:spPr>
        <p:txBody>
          <a:bodyPr/>
          <a:lstStyle/>
          <a:p>
            <a:pPr marL="457200" indent="-457200"/>
            <a:r>
              <a:rPr lang="en-US" sz="2000" dirty="0"/>
              <a:t>No light reflections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display can be adjusted to avoid reflections</a:t>
            </a:r>
          </a:p>
          <a:p>
            <a:pPr marL="457200" indent="-457200"/>
            <a:r>
              <a:rPr lang="en-US" sz="2000" dirty="0"/>
              <a:t>Connect to TV or projector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Great for counseling and educational purpose  </a:t>
            </a:r>
          </a:p>
          <a:p>
            <a:endParaRPr lang="da-DK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4937" y="3423243"/>
            <a:ext cx="3599695" cy="2670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741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200" dirty="0"/>
              <a:t>User </a:t>
            </a:r>
            <a:r>
              <a:rPr lang="da-DK" sz="3200" dirty="0" err="1"/>
              <a:t>defined</a:t>
            </a:r>
            <a:r>
              <a:rPr lang="da-DK" sz="3200" dirty="0"/>
              <a:t> </a:t>
            </a:r>
            <a:r>
              <a:rPr lang="da-DK" sz="3200" dirty="0" err="1"/>
              <a:t>protocols</a:t>
            </a:r>
            <a:endParaRPr lang="da-DK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397185" y="1690688"/>
            <a:ext cx="5157788" cy="3684588"/>
          </a:xfrm>
        </p:spPr>
        <p:txBody>
          <a:bodyPr>
            <a:normAutofit fontScale="92500"/>
          </a:bodyPr>
          <a:lstStyle/>
          <a:p>
            <a:pPr marL="457200" indent="-457200"/>
            <a:r>
              <a:rPr lang="en-US" sz="2400" dirty="0"/>
              <a:t>Combining different tests into one test flow</a:t>
            </a:r>
          </a:p>
          <a:p>
            <a:pPr marL="457200" indent="-457200"/>
            <a:r>
              <a:rPr lang="en-US" sz="2400" dirty="0"/>
              <a:t>Several protocols can be made</a:t>
            </a:r>
          </a:p>
          <a:p>
            <a:pPr marL="857250" lvl="1" indent="-45720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E.g. create a simple screening protocol and a protocol for more in-depth evaluation</a:t>
            </a:r>
          </a:p>
          <a:p>
            <a:pPr marL="857250" lvl="1" indent="-45720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Avoid wasting time adjusting to different client types as each test protocol can have separate test limits to meet the need of a specific client types</a:t>
            </a:r>
          </a:p>
          <a:p>
            <a:endParaRPr lang="da-DK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0047" y="1690689"/>
            <a:ext cx="6161953" cy="361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314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Reflex latency</a:t>
            </a:r>
            <a:endParaRPr lang="da-DK" sz="3200" dirty="0"/>
          </a:p>
        </p:txBody>
      </p:sp>
      <p:sp>
        <p:nvSpPr>
          <p:cNvPr id="3" name="Rectangle 2"/>
          <p:cNvSpPr/>
          <p:nvPr/>
        </p:nvSpPr>
        <p:spPr>
          <a:xfrm>
            <a:off x="437866" y="1470624"/>
            <a:ext cx="56880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Measures response time of middle-ear muscle contraction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18094"/>
            <a:ext cx="4583832" cy="363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023992" y="735518"/>
            <a:ext cx="60612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ETF 3 Patulous Eustachian tube</a:t>
            </a:r>
          </a:p>
        </p:txBody>
      </p:sp>
      <p:sp>
        <p:nvSpPr>
          <p:cNvPr id="6" name="Rectangle 5"/>
          <p:cNvSpPr/>
          <p:nvPr/>
        </p:nvSpPr>
        <p:spPr>
          <a:xfrm>
            <a:off x="6106803" y="1470624"/>
            <a:ext cx="567721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Monitors changes in impedance over time without applying pressure changes or acoustic stimuli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With a patulous Eustachian</a:t>
            </a:r>
            <a:r>
              <a:rPr lang="da-DK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tube you would typically expect to recognize the breathing of the patient in the tympanometry</a:t>
            </a:r>
            <a:r>
              <a:rPr lang="da-DK" sz="2000" dirty="0">
                <a:latin typeface="Arial" panose="020B0604020202020204" pitchFamily="34" charset="0"/>
                <a:cs typeface="Arial" panose="020B0604020202020204" pitchFamily="34" charset="0"/>
              </a:rPr>
              <a:t> c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urve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101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dirty="0"/>
              <a:t>Direct </a:t>
            </a:r>
            <a:r>
              <a:rPr lang="da-DK" sz="3200" dirty="0" err="1"/>
              <a:t>printing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386544" y="1690688"/>
            <a:ext cx="5157788" cy="3684588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Direct printing to both 3 inch and PC printers</a:t>
            </a: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Eliminates the need for a PC when there only is a need for printing the measurement</a:t>
            </a:r>
            <a:endParaRPr lang="da-DK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a-DK" dirty="0"/>
          </a:p>
        </p:txBody>
      </p:sp>
      <p:pic>
        <p:nvPicPr>
          <p:cNvPr id="4" name="Picture 3" descr="Direct printout from 3 inch printer 4.t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2424" y="1340768"/>
            <a:ext cx="1842156" cy="421021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 descr="Direct printout from standard printer 3.t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591944" y="1340768"/>
            <a:ext cx="4149397" cy="421021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9943827"/>
      </p:ext>
    </p:extLst>
  </p:cSld>
  <p:clrMapOvr>
    <a:masterClrMapping/>
  </p:clrMapOvr>
</p:sld>
</file>

<file path=ppt/theme/theme1.xml><?xml version="1.0" encoding="utf-8"?>
<a:theme xmlns:a="http://schemas.openxmlformats.org/drawingml/2006/main" name="White BG + Black logo + No tagline">
  <a:themeElements>
    <a:clrScheme name="Interacoustics RGB colors">
      <a:dk1>
        <a:srgbClr val="000000"/>
      </a:dk1>
      <a:lt1>
        <a:srgbClr val="FFFFFF"/>
      </a:lt1>
      <a:dk2>
        <a:srgbClr val="3C5B56"/>
      </a:dk2>
      <a:lt2>
        <a:srgbClr val="BEE1D1"/>
      </a:lt2>
      <a:accent1>
        <a:srgbClr val="7DC3A3"/>
      </a:accent1>
      <a:accent2>
        <a:srgbClr val="DEF0E8"/>
      </a:accent2>
      <a:accent3>
        <a:srgbClr val="9DADAA"/>
      </a:accent3>
      <a:accent4>
        <a:srgbClr val="CED6D5"/>
      </a:accent4>
      <a:accent5>
        <a:srgbClr val="9B9B9B"/>
      </a:accent5>
      <a:accent6>
        <a:srgbClr val="CFCFD1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racoustics" id="{B0504777-5FF1-3D4D-8915-CC9ADE6736C1}" vid="{4D38A110-095C-9445-8590-8B01FB73DC00}"/>
    </a:ext>
  </a:extLst>
</a:theme>
</file>

<file path=ppt/theme/theme2.xml><?xml version="1.0" encoding="utf-8"?>
<a:theme xmlns:a="http://schemas.openxmlformats.org/drawingml/2006/main" name="White BG + Black logo + Tagline">
  <a:themeElements>
    <a:clrScheme name="Interacoustics RGB colors">
      <a:dk1>
        <a:srgbClr val="000000"/>
      </a:dk1>
      <a:lt1>
        <a:srgbClr val="FFFFFF"/>
      </a:lt1>
      <a:dk2>
        <a:srgbClr val="3C5B56"/>
      </a:dk2>
      <a:lt2>
        <a:srgbClr val="BEE1D1"/>
      </a:lt2>
      <a:accent1>
        <a:srgbClr val="7DC3A3"/>
      </a:accent1>
      <a:accent2>
        <a:srgbClr val="DEF0E8"/>
      </a:accent2>
      <a:accent3>
        <a:srgbClr val="9DADAA"/>
      </a:accent3>
      <a:accent4>
        <a:srgbClr val="CED6D5"/>
      </a:accent4>
      <a:accent5>
        <a:srgbClr val="9B9B9B"/>
      </a:accent5>
      <a:accent6>
        <a:srgbClr val="CFCFD1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IA dark green + White logo">
  <a:themeElements>
    <a:clrScheme name="Interacoustics RGB colors">
      <a:dk1>
        <a:srgbClr val="000000"/>
      </a:dk1>
      <a:lt1>
        <a:srgbClr val="FFFFFF"/>
      </a:lt1>
      <a:dk2>
        <a:srgbClr val="3C5B56"/>
      </a:dk2>
      <a:lt2>
        <a:srgbClr val="BEE1D1"/>
      </a:lt2>
      <a:accent1>
        <a:srgbClr val="7DC3A3"/>
      </a:accent1>
      <a:accent2>
        <a:srgbClr val="DEF0E8"/>
      </a:accent2>
      <a:accent3>
        <a:srgbClr val="9DADAA"/>
      </a:accent3>
      <a:accent4>
        <a:srgbClr val="CED6D5"/>
      </a:accent4>
      <a:accent5>
        <a:srgbClr val="9B9B9B"/>
      </a:accent5>
      <a:accent6>
        <a:srgbClr val="CFCFD1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IA green25% + Black logo">
  <a:themeElements>
    <a:clrScheme name="Interacoustics RGB colors">
      <a:dk1>
        <a:srgbClr val="000000"/>
      </a:dk1>
      <a:lt1>
        <a:srgbClr val="FFFFFF"/>
      </a:lt1>
      <a:dk2>
        <a:srgbClr val="3C5B56"/>
      </a:dk2>
      <a:lt2>
        <a:srgbClr val="BEE1D1"/>
      </a:lt2>
      <a:accent1>
        <a:srgbClr val="7DC3A3"/>
      </a:accent1>
      <a:accent2>
        <a:srgbClr val="DEF0E8"/>
      </a:accent2>
      <a:accent3>
        <a:srgbClr val="9DADAA"/>
      </a:accent3>
      <a:accent4>
        <a:srgbClr val="CED6D5"/>
      </a:accent4>
      <a:accent5>
        <a:srgbClr val="9B9B9B"/>
      </a:accent5>
      <a:accent6>
        <a:srgbClr val="CFCFD1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IA green50% + Black logo">
  <a:themeElements>
    <a:clrScheme name="Interacoustics RGB colors">
      <a:dk1>
        <a:srgbClr val="000000"/>
      </a:dk1>
      <a:lt1>
        <a:srgbClr val="FFFFFF"/>
      </a:lt1>
      <a:dk2>
        <a:srgbClr val="3C5B56"/>
      </a:dk2>
      <a:lt2>
        <a:srgbClr val="BEE1D1"/>
      </a:lt2>
      <a:accent1>
        <a:srgbClr val="7DC3A3"/>
      </a:accent1>
      <a:accent2>
        <a:srgbClr val="DEF0E8"/>
      </a:accent2>
      <a:accent3>
        <a:srgbClr val="9DADAA"/>
      </a:accent3>
      <a:accent4>
        <a:srgbClr val="CED6D5"/>
      </a:accent4>
      <a:accent5>
        <a:srgbClr val="9B9B9B"/>
      </a:accent5>
      <a:accent6>
        <a:srgbClr val="CFCFD1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IA green BG + Black logo">
  <a:themeElements>
    <a:clrScheme name="Interacoustics RGB colors">
      <a:dk1>
        <a:srgbClr val="000000"/>
      </a:dk1>
      <a:lt1>
        <a:srgbClr val="FFFFFF"/>
      </a:lt1>
      <a:dk2>
        <a:srgbClr val="3C5B56"/>
      </a:dk2>
      <a:lt2>
        <a:srgbClr val="BEE1D1"/>
      </a:lt2>
      <a:accent1>
        <a:srgbClr val="7DC3A3"/>
      </a:accent1>
      <a:accent2>
        <a:srgbClr val="DEF0E8"/>
      </a:accent2>
      <a:accent3>
        <a:srgbClr val="9DADAA"/>
      </a:accent3>
      <a:accent4>
        <a:srgbClr val="CED6D5"/>
      </a:accent4>
      <a:accent5>
        <a:srgbClr val="9B9B9B"/>
      </a:accent5>
      <a:accent6>
        <a:srgbClr val="CFCFD1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White BG + white logo">
  <a:themeElements>
    <a:clrScheme name="Interacoustics RGB colors">
      <a:dk1>
        <a:srgbClr val="000000"/>
      </a:dk1>
      <a:lt1>
        <a:srgbClr val="FFFFFF"/>
      </a:lt1>
      <a:dk2>
        <a:srgbClr val="3C5B56"/>
      </a:dk2>
      <a:lt2>
        <a:srgbClr val="BEE1D1"/>
      </a:lt2>
      <a:accent1>
        <a:srgbClr val="7DC3A3"/>
      </a:accent1>
      <a:accent2>
        <a:srgbClr val="DEF0E8"/>
      </a:accent2>
      <a:accent3>
        <a:srgbClr val="9DADAA"/>
      </a:accent3>
      <a:accent4>
        <a:srgbClr val="CED6D5"/>
      </a:accent4>
      <a:accent5>
        <a:srgbClr val="9B9B9B"/>
      </a:accent5>
      <a:accent6>
        <a:srgbClr val="CFCFD1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racoustics" id="{B0504777-5FF1-3D4D-8915-CC9ADE6736C1}" vid="{4D38A110-095C-9445-8590-8B01FB73DC00}"/>
    </a:ext>
  </a:extLst>
</a:theme>
</file>

<file path=ppt/theme/theme8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1908</TotalTime>
  <Words>2000</Words>
  <Application>Microsoft Office PowerPoint</Application>
  <PresentationFormat>Widescreen</PresentationFormat>
  <Paragraphs>481</Paragraphs>
  <Slides>30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30</vt:i4>
      </vt:variant>
    </vt:vector>
  </HeadingPairs>
  <TitlesOfParts>
    <vt:vector size="42" baseType="lpstr">
      <vt:lpstr>Arial</vt:lpstr>
      <vt:lpstr>Calibri</vt:lpstr>
      <vt:lpstr>Noa LT Std</vt:lpstr>
      <vt:lpstr>Symbol</vt:lpstr>
      <vt:lpstr>Times New Roman</vt:lpstr>
      <vt:lpstr>White BG + Black logo + No tagline</vt:lpstr>
      <vt:lpstr>White BG + Black logo + Tagline</vt:lpstr>
      <vt:lpstr>IA dark green + White logo</vt:lpstr>
      <vt:lpstr>IA green25% + Black logo</vt:lpstr>
      <vt:lpstr>IA green50% + Black logo</vt:lpstr>
      <vt:lpstr>IA green BG + Black logo</vt:lpstr>
      <vt:lpstr>White BG + white logo</vt:lpstr>
      <vt:lpstr>PowerPoint Presentation</vt:lpstr>
      <vt:lpstr>Agenda</vt:lpstr>
      <vt:lpstr>Target audience and segments</vt:lpstr>
      <vt:lpstr>Diagnostic probe (standard)</vt:lpstr>
      <vt:lpstr>Dedicated probe systems</vt:lpstr>
      <vt:lpstr>Extended pressure and more</vt:lpstr>
      <vt:lpstr>User defined protocols</vt:lpstr>
      <vt:lpstr>Reflex latency</vt:lpstr>
      <vt:lpstr>Direct printing</vt:lpstr>
      <vt:lpstr> Wall mount</vt:lpstr>
      <vt:lpstr>Display texts in several languages</vt:lpstr>
      <vt:lpstr>Features summary </vt:lpstr>
      <vt:lpstr>The four key selling points</vt:lpstr>
      <vt:lpstr>Selling against OTOflex 100</vt:lpstr>
      <vt:lpstr>Selling against Madsen Zodiac</vt:lpstr>
      <vt:lpstr>Selling against Oscilla TSM300</vt:lpstr>
      <vt:lpstr>Selling against Oscilla TSM400</vt:lpstr>
      <vt:lpstr>Selling against Inventis Clarinet</vt:lpstr>
      <vt:lpstr>Selling against Inventis Flute - HF</vt:lpstr>
      <vt:lpstr>Selling against GSI Tympstar</vt:lpstr>
      <vt:lpstr>Selling against Maico MI44</vt:lpstr>
      <vt:lpstr>Competitor comparisons</vt:lpstr>
      <vt:lpstr>Products covered in the comparison sheet</vt:lpstr>
      <vt:lpstr>Interacoustics tympanometer comparison</vt:lpstr>
      <vt:lpstr>Material on the extranet</vt:lpstr>
      <vt:lpstr>Test battery</vt:lpstr>
      <vt:lpstr>Headsets &amp; transducers </vt:lpstr>
      <vt:lpstr>Accessories</vt:lpstr>
      <vt:lpstr>Technical specifications</vt:lpstr>
      <vt:lpstr>Science made smarter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Mads Elmelund</dc:creator>
  <cp:lastModifiedBy>Charlotte Ellemose Sonne (CHSO)</cp:lastModifiedBy>
  <cp:revision>164</cp:revision>
  <cp:lastPrinted>2018-06-20T13:11:56Z</cp:lastPrinted>
  <dcterms:created xsi:type="dcterms:W3CDTF">2018-06-20T08:27:29Z</dcterms:created>
  <dcterms:modified xsi:type="dcterms:W3CDTF">2019-03-05T15:00:44Z</dcterms:modified>
</cp:coreProperties>
</file>