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96" r:id="rId2"/>
    <p:sldMasterId id="2147483672" r:id="rId3"/>
    <p:sldMasterId id="2147483732" r:id="rId4"/>
    <p:sldMasterId id="2147483684" r:id="rId5"/>
    <p:sldMasterId id="2147483708" r:id="rId6"/>
    <p:sldMasterId id="2147483720" r:id="rId7"/>
  </p:sldMasterIdLst>
  <p:notesMasterIdLst>
    <p:notesMasterId r:id="rId33"/>
  </p:notesMasterIdLst>
  <p:sldIdLst>
    <p:sldId id="305" r:id="rId8"/>
    <p:sldId id="348" r:id="rId9"/>
    <p:sldId id="376" r:id="rId10"/>
    <p:sldId id="326" r:id="rId11"/>
    <p:sldId id="349" r:id="rId12"/>
    <p:sldId id="377" r:id="rId13"/>
    <p:sldId id="378" r:id="rId14"/>
    <p:sldId id="379" r:id="rId15"/>
    <p:sldId id="380" r:id="rId16"/>
    <p:sldId id="353" r:id="rId17"/>
    <p:sldId id="351" r:id="rId18"/>
    <p:sldId id="381" r:id="rId19"/>
    <p:sldId id="382" r:id="rId20"/>
    <p:sldId id="383" r:id="rId21"/>
    <p:sldId id="384" r:id="rId22"/>
    <p:sldId id="325" r:id="rId23"/>
    <p:sldId id="352" r:id="rId24"/>
    <p:sldId id="385" r:id="rId25"/>
    <p:sldId id="386" r:id="rId26"/>
    <p:sldId id="324" r:id="rId27"/>
    <p:sldId id="387" r:id="rId28"/>
    <p:sldId id="388" r:id="rId29"/>
    <p:sldId id="389" r:id="rId30"/>
    <p:sldId id="390" r:id="rId31"/>
    <p:sldId id="391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5B56"/>
    <a:srgbClr val="77C8A7"/>
    <a:srgbClr val="96989A"/>
    <a:srgbClr val="7DC3A3"/>
    <a:srgbClr val="8BA69C"/>
    <a:srgbClr val="BBE1CF"/>
    <a:srgbClr val="3C6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8" autoAdjust="0"/>
    <p:restoredTop sz="92364" autoAdjust="0"/>
  </p:normalViewPr>
  <p:slideViewPr>
    <p:cSldViewPr snapToObjects="1">
      <p:cViewPr varScale="1">
        <p:scale>
          <a:sx n="121" d="100"/>
          <a:sy n="121" d="100"/>
        </p:scale>
        <p:origin x="76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0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458792-8F56-3A41-AE8D-398351878192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5C1D5B-C33C-BA44-B267-4688201A3FA8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931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AEC3-DCDA-42D3-AAFE-31F5CCC9CBAB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8030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Feature: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Several languages supported in display 	</a:t>
            </a:r>
          </a:p>
          <a:p>
            <a:endParaRPr lang="en-US" sz="1400" dirty="0"/>
          </a:p>
          <a:p>
            <a:r>
              <a:rPr lang="en-US" sz="1400" dirty="0"/>
              <a:t>Advantage:</a:t>
            </a:r>
            <a:endParaRPr lang="da-DK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All the text on the screen is in local language </a:t>
            </a:r>
            <a:r>
              <a:rPr lang="da-DK" sz="1200" dirty="0"/>
              <a:t>	</a:t>
            </a:r>
          </a:p>
          <a:p>
            <a:endParaRPr lang="en-US" sz="1400" dirty="0"/>
          </a:p>
          <a:p>
            <a:r>
              <a:rPr lang="en-US" sz="1400" dirty="0"/>
              <a:t>Benefits:</a:t>
            </a:r>
            <a:endParaRPr lang="da-DK" sz="1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Testing can be done faster as the clinicians are familiar with the different terms </a:t>
            </a:r>
          </a:p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C1D5B-C33C-BA44-B267-4688201A3FA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0494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C1D5B-C33C-BA44-B267-4688201A3FA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47340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9AEC3-DCDA-42D3-AAFE-31F5CCC9CBAB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075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9A61E-93B0-C945-9120-B6CEE12F8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B877E0-ADC4-ED4B-A99B-4F099045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45BC9-06CE-1141-9963-DC52666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378237-4339-164D-9AFF-E4ED0F9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112CEE-77EB-F046-B2AF-D8D0641B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3960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F5804-4BFE-584B-88CD-9274C927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217324-85A7-1B43-866E-A6EB7F5F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A626C4-AE89-3A4A-A442-52C7719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75B995-6A0B-824E-B3BA-168F7B3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373A80-B5FF-9142-9BFB-3C4485FE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0274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CCC809-FD0E-3643-8AD4-D8157CAE4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B2C477-EEEB-8745-9DE2-E8DB886E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83D30-DF9C-4440-9164-4BE245C3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424814-43E0-3548-A0EC-ECD35E39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70054-41B7-254B-9A83-D82595E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6916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499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13760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726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3800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0010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1661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238673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543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7D5D-8B57-4D47-8A44-E442F549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78BEF-FAA3-8944-9611-DC3BCD6A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2D4B9F-B6A0-5545-AFC0-0B23073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6817D6-3DC9-6F4A-9738-39E92BA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C9D81-AEE2-194D-9A04-17E9FFB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21263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0842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7858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429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071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8336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3283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59605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78950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2830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7178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54F58-2953-D645-BF6A-DBBAF1E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95687C-BCD7-2C4E-82CC-BADB4416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9F991-B765-2A4F-A365-A5C0A2E3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3F4942-A87B-0647-B677-71DFFD2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692825-C3D8-7740-99CF-4DD9127C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41624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01438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6827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31022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29939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07403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18771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51634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8957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853402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8361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C19A2-70E3-1242-863C-9183BE14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2D0227-5EE4-3149-AE5F-5C316057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2C22B2-05F0-5647-A203-E20CC88D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BF0B12-0DB0-B84B-B6D5-2A352DE0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E0F3C5-75D4-1544-8B3A-34DBBAC8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5A703E-8813-184F-BFEA-B67F2EB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72101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2758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25485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3487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0213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428810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08093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1373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0278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497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6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D22EA-8E01-6140-A711-EBFAA5CD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99FF3B-7797-D84E-BCE2-4DB87854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6CE511-759E-9B49-9DEE-652EBD17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B134F2-D185-734C-B23B-1F45C28C7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985088-F34D-EF4B-A7CA-D993F451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81E717-32C5-574A-81E8-DED0EAC0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E32AE3-3151-904C-9219-7AD8C7DB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6919A6-DDD8-EF45-8E71-58406C6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05897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90600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39839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55634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72435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56065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63025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75CC4-32AC-1847-974E-FFBD20EB8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08D3BE-053E-4F4E-A65B-02744F461F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4751FA9-8A06-FD4A-B03A-7F4FDB0C2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20181B3-F6A7-7F49-A3E3-F14876C72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14B2707-BCEE-CF4E-BD89-85D22DF64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76839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C4B117-581C-CB49-932D-3EC8C8CE7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0851917-0A67-8849-8747-5352B8062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42B283-8A19-AD4B-8DED-BBF98274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A865516-0122-7E4A-AFFF-8F4651932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D5E2550-0DC5-EA4F-9BEA-FC6429D44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11458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8CDDC-7575-BD47-9E9C-FD6D85EEF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3144695-811D-AD44-BDB4-280CC2471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D5F293C-AC2A-CD43-898B-024DD6376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4197B3-6B80-624C-BF3D-4969ED462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D2B39A5-016F-E245-B8B3-79E810CD5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848949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FAA7-C605-564B-9341-20E7D6717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3E1E52-99C8-8C4E-8E60-7E89AF8F7E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53A52E1-2211-254F-8F79-6CC6FFB399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B3AE6AE-E6A4-B448-BA23-B1797BED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1D3F010-F5A1-3E4E-B7D8-E7EE6FDD8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8990DBD-D782-E048-B92D-3433DBDA1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77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1B0B6-96DE-1841-8C17-3AE75FB3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F6CCE-A5AA-B44B-9C32-BD7E55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8A427B-E82D-6640-9B12-37BF3B40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8972A2-5B97-4643-9637-03594BF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2847880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12B4CB-9635-AB40-84DD-9CAAFF15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D90E476-8D7F-3A42-AEC9-AAE3E0B87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929B448-D56B-C540-AC45-2E405053C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93C20D4-2C27-B645-AB4E-63CC80ED3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5F13ACB4-C820-BB44-B8D0-92AE5E0D03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11708A07-2808-144E-B3BD-C9A2CFEBD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D88378D2-44B9-3748-85FA-3427937AD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DDCA2941-2205-A649-8F1A-94893D1CF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683197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CD8758-122F-B842-BC78-B58F4D92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B7654B0-46AC-9D46-9C5F-11D0F463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201941C-5DDB-594C-902E-294E41E46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47DFE74-52B6-E448-A3CA-CEFEC3615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22116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7BFA476-8420-EE46-A0C8-657B7D08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641CFB1E-9162-C149-8AB5-CB9567ACB3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E9803FE-E3BD-3444-9013-5134A3C8A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9909403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CE133A-B64A-4A4F-84BC-7FA35B0E8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136BEA-A16E-234F-8BCA-E18EB7ADC0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6E57BF2-11D7-A54D-96CC-B5EA46ECD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BCDC7C7-B1B1-6144-8316-52F3273A65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064DF12-9C96-AF48-8E03-8AE4990F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07C7F5-1338-9F49-8E95-D0143822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077371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99F803-BB5C-F442-8B42-5FA2B7CBA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79F19D6-5A67-274A-A30F-08FEF04622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4F39AD9-9ECC-694A-8F79-2213B5A31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F533835-4178-174B-B86B-9C0D39760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5B9C3FB-6150-B149-831E-C0D587E12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D366C6E-72FD-C346-AE90-CEA832A7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35217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5373A4-05E0-9A4F-A20B-82001824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799D5D3A-7625-1E40-8707-EB0C422441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34268BA-1002-A343-A81B-4732A11AE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6467D7A-DA26-9946-8A4D-387B10A5C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0D11E42-D7A9-3E4F-A1A8-F0973362A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01270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1F0FE28-ED06-0842-8829-92AD23527B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AEE86A7-E3CB-2E4C-BC6F-E4E6FEB56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279E0B1-1F50-AC4C-8A6F-9403A37C2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37A38-37BB-7541-819E-3A5E5E0BD3D1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388AF10-DCB7-0541-980B-7BB600BB2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25B26AC-1851-544B-A2B1-13E81BCAA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9B818-0B61-5F41-A108-70FE3ED32C41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692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9A61E-93B0-C945-9120-B6CEE12F86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BB877E0-ADC4-ED4B-A99B-4F099045A9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5345BC9-06CE-1141-9963-DC52666E7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C378237-4339-164D-9AFF-E4ED0F92A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112CEE-77EB-F046-B2AF-D8D0641BF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219870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D27D5D-8B57-4D47-8A44-E442F549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4178BEF-FAA3-8944-9611-DC3BCD6A1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52D4B9F-B6A0-5545-AFC0-0B2307319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06817D6-3DC9-6F4A-9738-39E92BAEB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20C9D81-AEE2-194D-9A04-17E9FFB3C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5097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B54F58-2953-D645-BF6A-DBBAF1EA3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C95687C-BCD7-2C4E-82CC-BADB44166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BA9F991-B765-2A4F-A365-A5C0A2E3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33F4942-A87B-0647-B677-71DFFD2AA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8692825-C3D8-7740-99CF-4DD9127CC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71011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5BD37A-25AA-1C41-B478-BF143E71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A17E99-4C0A-3D43-9A98-1A771617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EE68DB-08FB-B641-893D-953EF5C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033985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6C19A2-70E3-1242-863C-9183BE14F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D2D0227-5EE4-3149-AE5F-5C3160571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AC2C22B2-05F0-5647-A203-E20CC88D1C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2BF0B12-0DB0-B84B-B6D5-2A352DE0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E0F3C5-75D4-1544-8B3A-34DBBAC8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5A703E-8813-184F-BFEA-B67F2EB4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1922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D22EA-8E01-6140-A711-EBFAA5CDB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99FF3B-7797-D84E-BCE2-4DB8785435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36CE511-759E-9B49-9DEE-652EBD175A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A2B134F2-D185-734C-B23B-1F45C28C72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B985088-F34D-EF4B-A7CA-D993F45128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0B81E717-32C5-574A-81E8-DED0EAC0F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F9E32AE3-3151-904C-9219-7AD8C7DB6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B6919A6-DDD8-EF45-8E71-58406C64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0532336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21B0B6-96DE-1841-8C17-3AE75FB3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E9F6CCE-A5AA-B44B-9C32-BD7E550EB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8A427B-E82D-6640-9B12-37BF3B401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28972A2-5B97-4643-9637-03594BFC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04280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F85BD37A-25AA-1C41-B478-BF143E71A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13A17E99-4C0A-3D43-9A98-1A7716177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1EE68DB-08FB-B641-893D-953EF5C64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991271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BE48-A099-194E-BB87-F140CD94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61F688-8A15-6D46-807E-AC6B3736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A47005-4C72-FA41-8013-B0DE7354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DBAC54-30A7-CC4B-B420-3B8189E9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2B049C-91ED-CF4F-BA5A-78FDEB7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097D78-BD84-FD4F-8E3D-7B4F043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44742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F7842-2DFB-8E40-9213-84EF2764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82BC7DC-F3B9-214C-8651-119E901A8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C72785-B7A3-A74A-963D-2743BC35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DF4C-C653-F144-AF17-ACB22B3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CA4E0A-BC09-A240-BF9D-DB6763B2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139C78-7B0A-214F-96D7-ED614F87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5300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4F5804-4BFE-584B-88CD-9274C9272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05217324-85A7-1B43-866E-A6EB7F5F4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A626C4-AE89-3A4A-A442-52C771997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175B995-6A0B-824E-B3BA-168F7B3ED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4373A80-B5FF-9142-9BFB-3C4485FEB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06449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DCCC809-FD0E-3643-8AD4-D8157CAE4C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1B2C477-EEEB-8745-9DE2-E8DB886E74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2983D30-DF9C-4440-9164-4BE245C34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F424814-43E0-3548-A0EC-ECD35E397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7A70054-41B7-254B-9A83-D82595E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3399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EFBE48-A099-194E-BB87-F140CD94F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61F688-8A15-6D46-807E-AC6B37363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FA47005-4C72-FA41-8013-B0DE7354A5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DBAC54-30A7-CC4B-B420-3B8189E9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52B049C-91ED-CF4F-BA5A-78FDEB796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65097D78-BD84-FD4F-8E3D-7B4F0438B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120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5F7842-2DFB-8E40-9213-84EF27649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82BC7DC-F3B9-214C-8651-119E901A8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9C72785-B7A3-A74A-963D-2743BC35C6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da-DK"/>
              <a:t>Rediger teksttypografien i masteren
Andet niveau
Tredje niveau
Fjerde niveau
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54B4DF4C-C653-F144-AF17-ACB22B3DD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F267C-4E71-F445-B6F7-BB034F2D04CD}" type="datetimeFigureOut">
              <a:rPr lang="da-DK" smtClean="0"/>
              <a:t>05-03-2019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0CA4E0A-BC09-A240-BF9D-DB6763B25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9139C78-7B0A-214F-96D7-ED614F87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4701C-C9DD-7B4A-8FC5-B88EFF1681F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0373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DFFC20C-0558-E640-942D-9D11E2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404813"/>
            <a:ext cx="10515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397DA6-00D3-D44B-8C82-408F7737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AE78D-2BBB-D54F-9546-B55FEC95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4F267C-4E71-F445-B6F7-BB034F2D04CD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9455A-AE04-214D-9EAA-50AA98C56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027E4-1696-8C44-A889-5EB5E2EC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4701C-C9DD-7B4A-8FC5-B88EFF1681F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17FF13BC-1F0C-444F-8B41-31F30557BC7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549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pos="7423">
          <p15:clr>
            <a:srgbClr val="F26B43"/>
          </p15:clr>
        </p15:guide>
        <p15:guide id="6" orient="horz" pos="320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80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-72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91C3C66-806B-214A-B439-49F821821774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48196"/>
          </a:xfrm>
          <a:prstGeom prst="rect">
            <a:avLst/>
          </a:prstGeom>
        </p:spPr>
      </p:pic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475F6781-DFB7-3D4A-82A2-17BA895F4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753"/>
            <a:ext cx="414119" cy="1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22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3203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9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817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 userDrawn="1">
          <p15:clr>
            <a:srgbClr val="F26B43"/>
          </p15:clr>
        </p15:guide>
        <p15:guide id="2" pos="257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orient="horz" pos="3203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9C2FBF09-F37A-FE41-AD49-1F8565230F5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0541AF9-064B-844D-91F4-F6838E54E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767E1C1-0EC2-8446-B929-18E98FDCB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4025BFF-B860-1740-8865-EB9CAE8A19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A37A38-37BB-7541-819E-3A5E5E0BD3D1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C1169BC-44EA-3F42-B46B-78C506884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E6BDCB-D50B-9747-B353-3C993CD4D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4D9B818-0B61-5F41-A108-70FE3ED32C41}" type="slidenum">
              <a:rPr lang="da-DK" smtClean="0"/>
              <a:pPr/>
              <a:t>‹#›</a:t>
            </a:fld>
            <a:endParaRPr lang="da-DK" dirty="0"/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54B6BDB6-40D0-8B44-8553-739593DA0304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tx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tx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B12B6A10-AADC-4541-B19D-C5D03A69F04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8188"/>
            <a:ext cx="422586" cy="177931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ED186C0A-E0D0-EB41-9516-02D54CCEC20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80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55">
          <p15:clr>
            <a:srgbClr val="F26B43"/>
          </p15:clr>
        </p15:guide>
        <p15:guide id="2" pos="257">
          <p15:clr>
            <a:srgbClr val="F26B43"/>
          </p15:clr>
        </p15:guide>
        <p15:guide id="3" pos="7423">
          <p15:clr>
            <a:srgbClr val="F26B43"/>
          </p15:clr>
        </p15:guide>
        <p15:guide id="4" orient="horz" pos="3203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0DFFC20C-0558-E640-942D-9D11E2FB0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85" y="404813"/>
            <a:ext cx="10515600" cy="1285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9397DA6-00D3-D44B-8C82-408F773746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7185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a-DK" dirty="0"/>
              <a:t>Rediger teksttypografien i masteren
Andet niveau
Tredje niveau
Fjerde niveau
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8AE78D-2BBB-D54F-9546-B55FEC953E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C4F267C-4E71-F445-B6F7-BB034F2D04CD}" type="datetimeFigureOut">
              <a:rPr lang="da-DK" smtClean="0"/>
              <a:pPr/>
              <a:t>05-03-2019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89455A-AE04-214D-9EAA-50AA98C566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E027E4-1696-8C44-A889-5EB5E2EC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0F4701C-C9DD-7B4A-8FC5-B88EFF1681FB}" type="slidenum">
              <a:rPr lang="da-DK" smtClean="0"/>
              <a:pPr/>
              <a:t>‹#›</a:t>
            </a:fld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850F9C51-60B2-6C40-8C9B-69BEA692A55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05" y="6146617"/>
            <a:ext cx="1627083" cy="348196"/>
          </a:xfrm>
          <a:prstGeom prst="rect">
            <a:avLst/>
          </a:prstGeom>
        </p:spPr>
      </p:pic>
      <p:sp>
        <p:nvSpPr>
          <p:cNvPr id="10" name="Undertitel 2">
            <a:extLst>
              <a:ext uri="{FF2B5EF4-FFF2-40B4-BE49-F238E27FC236}">
                <a16:creationId xmlns:a16="http://schemas.microsoft.com/office/drawing/2014/main" id="{D0B5E054-B210-4042-8E4F-F9C07FFF64F0}"/>
              </a:ext>
            </a:extLst>
          </p:cNvPr>
          <p:cNvSpPr txBox="1">
            <a:spLocks/>
          </p:cNvSpPr>
          <p:nvPr userDrawn="1"/>
        </p:nvSpPr>
        <p:spPr>
          <a:xfrm>
            <a:off x="422586" y="6320715"/>
            <a:ext cx="2463801" cy="537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Science </a:t>
            </a:r>
            <a:r>
              <a:rPr lang="da-DK" sz="1200" b="1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made</a:t>
            </a:r>
            <a:r>
              <a:rPr lang="da-DK" sz="1200" dirty="0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 </a:t>
            </a:r>
            <a:r>
              <a:rPr lang="da-DK" sz="1200" dirty="0" err="1">
                <a:solidFill>
                  <a:schemeClr val="bg1"/>
                </a:solidFill>
                <a:latin typeface="Arial" panose="020B0604020202020204" pitchFamily="34" charset="0"/>
                <a:ea typeface="Noa LT Std" charset="0"/>
                <a:cs typeface="Arial" panose="020B0604020202020204" pitchFamily="34" charset="0"/>
              </a:rPr>
              <a:t>smarter</a:t>
            </a:r>
            <a:endParaRPr lang="da-DK" sz="1200" dirty="0">
              <a:solidFill>
                <a:schemeClr val="bg1"/>
              </a:solidFill>
              <a:latin typeface="Arial" panose="020B0604020202020204" pitchFamily="34" charset="0"/>
              <a:ea typeface="Noa LT Std" charset="0"/>
              <a:cs typeface="Arial" panose="020B0604020202020204" pitchFamily="34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96DF3F51-DA81-EC41-B6DD-394DB665F78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61753"/>
            <a:ext cx="414119" cy="17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46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2" pos="3840">
          <p15:clr>
            <a:srgbClr val="F26B43"/>
          </p15:clr>
        </p15:guide>
        <p15:guide id="3" pos="257">
          <p15:clr>
            <a:srgbClr val="F26B43"/>
          </p15:clr>
        </p15:guide>
        <p15:guide id="4" orient="horz" pos="255">
          <p15:clr>
            <a:srgbClr val="F26B43"/>
          </p15:clr>
        </p15:guide>
        <p15:guide id="5" pos="7423">
          <p15:clr>
            <a:srgbClr val="F26B43"/>
          </p15:clr>
        </p15:guide>
        <p15:guide id="6" orient="horz" pos="32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4702" y="404814"/>
            <a:ext cx="11089232" cy="4752378"/>
          </a:xfrm>
          <a:prstGeom prst="rect">
            <a:avLst/>
          </a:prstGeom>
        </p:spPr>
      </p:pic>
      <p:sp>
        <p:nvSpPr>
          <p:cNvPr id="12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551384" y="404664"/>
            <a:ext cx="11089232" cy="4733450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5" name="Undertitel 2"/>
          <p:cNvSpPr txBox="1">
            <a:spLocks/>
          </p:cNvSpPr>
          <p:nvPr/>
        </p:nvSpPr>
        <p:spPr>
          <a:xfrm>
            <a:off x="407987" y="5330487"/>
            <a:ext cx="11265385" cy="843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3200" dirty="0">
                <a:latin typeface="Arial" pitchFamily="34" charset="0"/>
                <a:cs typeface="Arial" pitchFamily="34" charset="0"/>
              </a:rPr>
              <a:t>AT235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latin typeface="Arial" pitchFamily="34" charset="0"/>
                <a:cs typeface="Arial" pitchFamily="34" charset="0"/>
              </a:rPr>
              <a:t>Introduction for users</a:t>
            </a:r>
          </a:p>
        </p:txBody>
      </p:sp>
      <p:sp>
        <p:nvSpPr>
          <p:cNvPr id="7" name="Undertitel 2"/>
          <p:cNvSpPr>
            <a:spLocks noGrp="1"/>
          </p:cNvSpPr>
          <p:nvPr>
            <p:ph type="subTitle" idx="1"/>
          </p:nvPr>
        </p:nvSpPr>
        <p:spPr>
          <a:xfrm>
            <a:off x="414119" y="6237312"/>
            <a:ext cx="8789149" cy="320114"/>
          </a:xfrm>
        </p:spPr>
        <p:txBody>
          <a:bodyPr>
            <a:normAutofit/>
          </a:bodyPr>
          <a:lstStyle/>
          <a:p>
            <a:pPr algn="l"/>
            <a:r>
              <a:rPr lang="da-DK" sz="1200" dirty="0">
                <a:latin typeface="Arial" charset="0"/>
                <a:ea typeface="Arial" charset="0"/>
                <a:cs typeface="Arial" charset="0"/>
              </a:rPr>
              <a:t>31.01.2019    </a:t>
            </a:r>
            <a:r>
              <a:rPr lang="da-DK" sz="1200" dirty="0" err="1">
                <a:latin typeface="Arial" charset="0"/>
                <a:ea typeface="Arial" charset="0"/>
                <a:cs typeface="Arial" charset="0"/>
              </a:rPr>
              <a:t>Name</a:t>
            </a:r>
            <a:r>
              <a:rPr lang="da-DK" sz="12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sz="1200" dirty="0" err="1">
                <a:latin typeface="Arial" charset="0"/>
                <a:ea typeface="Arial" charset="0"/>
                <a:cs typeface="Arial" charset="0"/>
              </a:rPr>
              <a:t>Surname</a:t>
            </a:r>
            <a:endParaRPr lang="da-DK" sz="12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943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98" y="4499834"/>
            <a:ext cx="1593462" cy="1593462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8842" y="4715858"/>
            <a:ext cx="1593462" cy="1593462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40" y="3140968"/>
            <a:ext cx="1593462" cy="1593462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032" y="2780928"/>
            <a:ext cx="1593462" cy="1593462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880" y="4283810"/>
            <a:ext cx="1593462" cy="159346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434" y="3284984"/>
            <a:ext cx="1593462" cy="159346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602" y="1547506"/>
            <a:ext cx="1593462" cy="1593462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685" y="2836599"/>
            <a:ext cx="1593462" cy="159346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4306" y="4643850"/>
            <a:ext cx="1593462" cy="15934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Display </a:t>
            </a:r>
            <a:r>
              <a:rPr lang="da-DK" sz="3200" dirty="0" err="1"/>
              <a:t>texts</a:t>
            </a:r>
            <a:r>
              <a:rPr lang="da-DK" sz="3200" dirty="0"/>
              <a:t> in </a:t>
            </a:r>
            <a:r>
              <a:rPr lang="da-DK" sz="3200" dirty="0" err="1"/>
              <a:t>several</a:t>
            </a:r>
            <a:r>
              <a:rPr lang="da-DK" sz="3200" dirty="0"/>
              <a:t> </a:t>
            </a:r>
            <a:r>
              <a:rPr lang="da-DK" sz="3200" dirty="0" err="1"/>
              <a:t>languages</a:t>
            </a:r>
            <a:endParaRPr lang="da-DK" sz="3200" dirty="0"/>
          </a:p>
        </p:txBody>
      </p:sp>
      <p:sp>
        <p:nvSpPr>
          <p:cNvPr id="24" name="Rectangle 23"/>
          <p:cNvSpPr/>
          <p:nvPr/>
        </p:nvSpPr>
        <p:spPr>
          <a:xfrm>
            <a:off x="869272" y="1556792"/>
            <a:ext cx="10310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1936025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/>
          <p:cNvSpPr/>
          <p:nvPr/>
        </p:nvSpPr>
        <p:spPr>
          <a:xfrm>
            <a:off x="3261129" y="1916832"/>
            <a:ext cx="9412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203" y="3526068"/>
            <a:ext cx="934397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535435" y="3140968"/>
            <a:ext cx="92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Finnish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055" y="5309750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30"/>
          <p:cNvSpPr/>
          <p:nvPr/>
        </p:nvSpPr>
        <p:spPr>
          <a:xfrm>
            <a:off x="2760334" y="4939556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229" y="2176277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5340463" y="1835538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German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1808888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253467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Rectangle 35"/>
          <p:cNvSpPr/>
          <p:nvPr/>
        </p:nvSpPr>
        <p:spPr>
          <a:xfrm>
            <a:off x="7704816" y="1445390"/>
            <a:ext cx="742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Greek</a:t>
            </a:r>
            <a:endParaRPr lang="da-DK" dirty="0"/>
          </a:p>
        </p:txBody>
      </p:sp>
      <p:pic>
        <p:nvPicPr>
          <p:cNvPr id="37" name="Picture 3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53" y="3299981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Rectangle 37"/>
          <p:cNvSpPr/>
          <p:nvPr/>
        </p:nvSpPr>
        <p:spPr>
          <a:xfrm>
            <a:off x="6800484" y="2984591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Italian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1786" y="3446586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ectangle 39"/>
          <p:cNvSpPr/>
          <p:nvPr/>
        </p:nvSpPr>
        <p:spPr>
          <a:xfrm>
            <a:off x="10248740" y="3083761"/>
            <a:ext cx="11849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Japanese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015" y="4915796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41"/>
          <p:cNvSpPr/>
          <p:nvPr/>
        </p:nvSpPr>
        <p:spPr>
          <a:xfrm>
            <a:off x="5351162" y="4530696"/>
            <a:ext cx="9284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Korean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4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807" y="3766973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8414084" y="3412136"/>
            <a:ext cx="12875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Norwegian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4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573" y="5314981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Rectangle 45"/>
          <p:cNvSpPr/>
          <p:nvPr/>
        </p:nvSpPr>
        <p:spPr>
          <a:xfrm>
            <a:off x="7666626" y="4969871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552" y="5380558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0158972" y="5011226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Portuguese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20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698" y="5130073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0"/>
          <p:cNvSpPr/>
          <p:nvPr/>
        </p:nvSpPr>
        <p:spPr>
          <a:xfrm>
            <a:off x="833584" y="4736581"/>
            <a:ext cx="1018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Russian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530" y="3910989"/>
            <a:ext cx="936104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Rectangle 52"/>
          <p:cNvSpPr/>
          <p:nvPr/>
        </p:nvSpPr>
        <p:spPr>
          <a:xfrm>
            <a:off x="3913970" y="3539068"/>
            <a:ext cx="10182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Spanish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22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504" y="1952904"/>
            <a:ext cx="936000" cy="6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Rectangle 54"/>
          <p:cNvSpPr/>
          <p:nvPr/>
        </p:nvSpPr>
        <p:spPr>
          <a:xfrm>
            <a:off x="9698158" y="1628800"/>
            <a:ext cx="932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endParaRPr lang="da-DK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06" y="1340768"/>
            <a:ext cx="1593462" cy="159346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516" y="2900451"/>
            <a:ext cx="1593462" cy="159346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163" y="1690688"/>
            <a:ext cx="1593462" cy="159346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23" y="1198915"/>
            <a:ext cx="1593462" cy="1593462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3572" y="1370438"/>
            <a:ext cx="1593462" cy="1593462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4479" y="4729448"/>
            <a:ext cx="1593462" cy="159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7072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Direct </a:t>
            </a:r>
            <a:r>
              <a:rPr lang="da-DK" sz="3200" dirty="0" err="1"/>
              <a:t>printing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86544" y="1690688"/>
            <a:ext cx="5157788" cy="440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dirty="0"/>
              <a:t>Direct printing to both 3 inch and PC printers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Eliminates the need for a PC when there only is a need for printing the measurement</a:t>
            </a: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/>
          </a:p>
          <a:p>
            <a:pPr marL="0" indent="0">
              <a:buNone/>
            </a:pPr>
            <a:r>
              <a:rPr lang="en-US" sz="2200" dirty="0"/>
              <a:t>Advantage</a:t>
            </a:r>
            <a:endParaRPr lang="da-DK" sz="2200" dirty="0"/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Easy printing without the need for a PC </a:t>
            </a:r>
          </a:p>
          <a:p>
            <a:pPr marL="0" indent="0">
              <a:buNone/>
            </a:pPr>
            <a:r>
              <a:rPr lang="da-DK" sz="2400" dirty="0"/>
              <a:t>	</a:t>
            </a:r>
            <a:endParaRPr lang="en-US" sz="2400" dirty="0"/>
          </a:p>
          <a:p>
            <a:pPr marL="0" indent="0">
              <a:buNone/>
            </a:pPr>
            <a:r>
              <a:rPr lang="en-US" sz="2200" dirty="0"/>
              <a:t>Benefits</a:t>
            </a:r>
            <a:endParaRPr lang="da-DK" sz="2200" dirty="0"/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Saves space for a PC in the office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No need to bring a PC when traveling between sites </a:t>
            </a:r>
          </a:p>
          <a:p>
            <a:endParaRPr lang="da-DK" dirty="0"/>
          </a:p>
        </p:txBody>
      </p:sp>
      <p:pic>
        <p:nvPicPr>
          <p:cNvPr id="4" name="Picture 3" descr="Direct printout from 3 inch printer 4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424" y="1340768"/>
            <a:ext cx="1842156" cy="4210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 descr="Direct printout from standard printer 3.t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1"/>
          <a:stretch>
            <a:fillRect/>
          </a:stretch>
        </p:blipFill>
        <p:spPr>
          <a:xfrm>
            <a:off x="5591944" y="1340768"/>
            <a:ext cx="4149397" cy="421021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43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Other</a:t>
            </a:r>
            <a:r>
              <a:rPr lang="da-DK" dirty="0"/>
              <a:t> features, </a:t>
            </a:r>
            <a:r>
              <a:rPr lang="da-DK" dirty="0" err="1"/>
              <a:t>advantages</a:t>
            </a:r>
            <a:r>
              <a:rPr lang="da-DK" dirty="0"/>
              <a:t> &amp; </a:t>
            </a:r>
            <a:r>
              <a:rPr lang="da-DK" dirty="0" err="1"/>
              <a:t>benefits</a:t>
            </a:r>
            <a:br>
              <a:rPr lang="da-DK" dirty="0"/>
            </a:b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1358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HF </a:t>
            </a:r>
            <a:r>
              <a:rPr lang="da-DK" sz="3200" dirty="0" err="1"/>
              <a:t>probe</a:t>
            </a:r>
            <a:r>
              <a:rPr lang="da-DK" sz="3200" dirty="0"/>
              <a:t> tone and ETF tests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6130863" cy="435133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da-DK" sz="4200" dirty="0"/>
              <a:t>Features:</a:t>
            </a:r>
          </a:p>
          <a:p>
            <a:r>
              <a:rPr lang="da-DK" sz="2900" dirty="0"/>
              <a:t>High </a:t>
            </a:r>
            <a:r>
              <a:rPr lang="da-DK" sz="2900" dirty="0" err="1"/>
              <a:t>frequency</a:t>
            </a:r>
            <a:r>
              <a:rPr lang="da-DK" sz="2900" dirty="0"/>
              <a:t> </a:t>
            </a:r>
            <a:r>
              <a:rPr lang="da-DK" sz="2900" dirty="0" err="1"/>
              <a:t>probe</a:t>
            </a:r>
            <a:r>
              <a:rPr lang="da-DK" sz="2900" dirty="0"/>
              <a:t> tone (AT235h)</a:t>
            </a:r>
          </a:p>
          <a:p>
            <a:pPr>
              <a:lnSpc>
                <a:spcPct val="170000"/>
              </a:lnSpc>
            </a:pPr>
            <a:r>
              <a:rPr lang="da-DK" sz="2900" dirty="0"/>
              <a:t>ETF 1 non-</a:t>
            </a:r>
            <a:r>
              <a:rPr lang="da-DK" sz="2900" dirty="0" err="1"/>
              <a:t>perforated</a:t>
            </a:r>
            <a:r>
              <a:rPr lang="da-DK" sz="2900" dirty="0"/>
              <a:t> </a:t>
            </a:r>
            <a:r>
              <a:rPr lang="da-DK" sz="2900" dirty="0" err="1"/>
              <a:t>tympanic</a:t>
            </a:r>
            <a:r>
              <a:rPr lang="da-DK" sz="2900" dirty="0"/>
              <a:t> </a:t>
            </a:r>
            <a:r>
              <a:rPr lang="da-DK" sz="2900" dirty="0" err="1"/>
              <a:t>membrane</a:t>
            </a:r>
            <a:r>
              <a:rPr lang="da-DK" sz="2900" dirty="0"/>
              <a:t>, EFT 2 </a:t>
            </a:r>
            <a:r>
              <a:rPr lang="da-DK" sz="2900" dirty="0" err="1"/>
              <a:t>perforated</a:t>
            </a:r>
            <a:r>
              <a:rPr lang="da-DK" sz="2900" dirty="0"/>
              <a:t> </a:t>
            </a:r>
            <a:r>
              <a:rPr lang="da-DK" sz="2900" dirty="0" err="1"/>
              <a:t>tympanic</a:t>
            </a:r>
            <a:r>
              <a:rPr lang="da-DK" sz="2900" dirty="0"/>
              <a:t> </a:t>
            </a:r>
            <a:r>
              <a:rPr lang="da-DK" sz="2900" dirty="0" err="1"/>
              <a:t>membrane</a:t>
            </a:r>
            <a:r>
              <a:rPr lang="da-DK" sz="2900" dirty="0"/>
              <a:t> (AT235) &amp; ETF 3 </a:t>
            </a:r>
            <a:r>
              <a:rPr lang="da-DK" sz="2900" dirty="0" err="1"/>
              <a:t>patulous</a:t>
            </a:r>
            <a:r>
              <a:rPr lang="da-DK" sz="2900" dirty="0"/>
              <a:t> </a:t>
            </a:r>
            <a:r>
              <a:rPr lang="da-DK" sz="2900" dirty="0" err="1"/>
              <a:t>tympanic</a:t>
            </a:r>
            <a:r>
              <a:rPr lang="da-DK" sz="2900" dirty="0"/>
              <a:t> </a:t>
            </a:r>
            <a:r>
              <a:rPr lang="da-DK" sz="2900" dirty="0" err="1"/>
              <a:t>membrane</a:t>
            </a:r>
            <a:r>
              <a:rPr lang="da-DK" sz="2900" dirty="0"/>
              <a:t> (AT235h)</a:t>
            </a:r>
          </a:p>
          <a:p>
            <a:endParaRPr lang="da-DK" sz="1600" dirty="0"/>
          </a:p>
          <a:p>
            <a:pPr marL="0" indent="0">
              <a:buNone/>
            </a:pPr>
            <a:r>
              <a:rPr lang="da-DK" sz="4200" dirty="0"/>
              <a:t>Advantage:</a:t>
            </a:r>
          </a:p>
          <a:p>
            <a:pPr>
              <a:lnSpc>
                <a:spcPct val="120000"/>
              </a:lnSpc>
            </a:pPr>
            <a:r>
              <a:rPr lang="da-DK" sz="2900" dirty="0" err="1"/>
              <a:t>Equipped</a:t>
            </a:r>
            <a:r>
              <a:rPr lang="da-DK" sz="2900" dirty="0"/>
              <a:t> for infant </a:t>
            </a:r>
            <a:r>
              <a:rPr lang="da-DK" sz="2900" dirty="0" err="1"/>
              <a:t>testing</a:t>
            </a:r>
            <a:r>
              <a:rPr lang="da-DK" sz="2900" dirty="0"/>
              <a:t> and </a:t>
            </a:r>
            <a:r>
              <a:rPr lang="da-DK" sz="2900" dirty="0" err="1"/>
              <a:t>eustachian</a:t>
            </a:r>
            <a:r>
              <a:rPr lang="da-DK" sz="2900" dirty="0"/>
              <a:t> tube </a:t>
            </a:r>
            <a:r>
              <a:rPr lang="da-DK" sz="2900" dirty="0" err="1"/>
              <a:t>function</a:t>
            </a:r>
            <a:r>
              <a:rPr lang="da-DK" sz="2900" dirty="0"/>
              <a:t> </a:t>
            </a:r>
            <a:r>
              <a:rPr lang="da-DK" sz="2900" dirty="0" err="1"/>
              <a:t>diagnostics</a:t>
            </a:r>
            <a:endParaRPr lang="da-DK" sz="2900" dirty="0"/>
          </a:p>
          <a:p>
            <a:endParaRPr lang="da-DK" sz="2300" dirty="0"/>
          </a:p>
          <a:p>
            <a:pPr marL="0" indent="0">
              <a:buNone/>
            </a:pPr>
            <a:r>
              <a:rPr lang="da-DK" sz="4200" dirty="0" err="1"/>
              <a:t>Benefits</a:t>
            </a:r>
            <a:r>
              <a:rPr lang="da-DK" sz="4200" dirty="0"/>
              <a:t>:</a:t>
            </a:r>
          </a:p>
          <a:p>
            <a:pPr marL="457200" indent="-457200"/>
            <a:r>
              <a:rPr lang="da-DK" sz="2900" dirty="0" err="1"/>
              <a:t>Meets</a:t>
            </a:r>
            <a:r>
              <a:rPr lang="da-DK" sz="2900" dirty="0"/>
              <a:t> more </a:t>
            </a:r>
            <a:r>
              <a:rPr lang="da-DK" sz="2900" dirty="0" err="1"/>
              <a:t>complex</a:t>
            </a:r>
            <a:r>
              <a:rPr lang="da-DK" sz="2900" dirty="0"/>
              <a:t> </a:t>
            </a:r>
            <a:r>
              <a:rPr lang="da-DK" sz="2900" dirty="0" err="1"/>
              <a:t>needs</a:t>
            </a:r>
            <a:endParaRPr lang="da-DK" sz="2900" dirty="0"/>
          </a:p>
          <a:p>
            <a:pPr marL="457200" indent="-457200"/>
            <a:r>
              <a:rPr lang="da-DK" sz="2900" dirty="0"/>
              <a:t>Tests infants</a:t>
            </a:r>
          </a:p>
          <a:p>
            <a:pPr marL="457200" indent="-457200"/>
            <a:r>
              <a:rPr lang="da-DK" sz="2900" dirty="0"/>
              <a:t>Tests for </a:t>
            </a:r>
            <a:r>
              <a:rPr lang="da-DK" sz="2900" dirty="0" err="1"/>
              <a:t>eustachian</a:t>
            </a:r>
            <a:r>
              <a:rPr lang="da-DK" sz="2900" dirty="0"/>
              <a:t> tube </a:t>
            </a:r>
            <a:r>
              <a:rPr lang="da-DK" sz="2900" dirty="0" err="1"/>
              <a:t>function</a:t>
            </a:r>
            <a:endParaRPr lang="da-DK" sz="29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868" y="2172494"/>
            <a:ext cx="5462566" cy="320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763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Manual </a:t>
            </a:r>
            <a:r>
              <a:rPr lang="da-DK" sz="3200" dirty="0" err="1"/>
              <a:t>reflex</a:t>
            </a:r>
            <a:r>
              <a:rPr lang="da-DK" sz="3200" dirty="0"/>
              <a:t> </a:t>
            </a:r>
            <a:r>
              <a:rPr lang="da-DK" sz="3200" dirty="0" err="1"/>
              <a:t>testing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Feature:</a:t>
            </a:r>
          </a:p>
          <a:p>
            <a:pPr marL="0" indent="0">
              <a:buNone/>
            </a:pPr>
            <a:r>
              <a:rPr lang="en-US" sz="2000" dirty="0"/>
              <a:t>Manual reflex testing (AT235h)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Advantage:</a:t>
            </a:r>
          </a:p>
          <a:p>
            <a:pPr marL="0" indent="0">
              <a:buNone/>
            </a:pPr>
            <a:r>
              <a:rPr lang="en-US" sz="2000" dirty="0"/>
              <a:t>Manual choice of stimuli and intensities</a:t>
            </a:r>
            <a:br>
              <a:rPr lang="en-US" sz="2000" dirty="0"/>
            </a:br>
            <a:r>
              <a:rPr lang="en-US" sz="2000" dirty="0"/>
              <a:t>is available when the diagnostics </a:t>
            </a:r>
            <a:br>
              <a:rPr lang="en-US" sz="2000" dirty="0"/>
            </a:br>
            <a:r>
              <a:rPr lang="en-US" sz="2000" dirty="0"/>
              <a:t>demands more precise investigation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Benefit:</a:t>
            </a:r>
          </a:p>
          <a:p>
            <a:pPr marL="0" indent="0">
              <a:buNone/>
            </a:pPr>
            <a:r>
              <a:rPr lang="en-US" sz="2000" dirty="0"/>
              <a:t>Performs the test exactly as required, in case the protocol does not match special needs required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112" y="1417994"/>
            <a:ext cx="5087888" cy="3666768"/>
          </a:xfrm>
          <a:prstGeom prst="rect">
            <a:avLst/>
          </a:prstGeom>
        </p:spPr>
      </p:pic>
      <p:sp>
        <p:nvSpPr>
          <p:cNvPr id="5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7104112" y="1417994"/>
            <a:ext cx="5087888" cy="3666768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298574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04112" y="1431491"/>
            <a:ext cx="5087888" cy="3653271"/>
          </a:xfrm>
          <a:prstGeom prst="rect">
            <a:avLst/>
          </a:prstGeom>
        </p:spPr>
      </p:pic>
      <p:sp>
        <p:nvSpPr>
          <p:cNvPr id="5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7104112" y="1417994"/>
            <a:ext cx="5087888" cy="3666768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Manual tympanometry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62028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Feature:</a:t>
            </a:r>
          </a:p>
          <a:p>
            <a:pPr marL="0" indent="0">
              <a:buNone/>
            </a:pPr>
            <a:r>
              <a:rPr lang="en-US" sz="2000" dirty="0"/>
              <a:t>Manual tympanometry (AT235h)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Advantage:</a:t>
            </a:r>
          </a:p>
          <a:p>
            <a:pPr marL="0" indent="0">
              <a:buNone/>
            </a:pPr>
            <a:r>
              <a:rPr lang="en-US" sz="2000" dirty="0"/>
              <a:t>Adjustment of pump pressure by the </a:t>
            </a:r>
            <a:br>
              <a:rPr lang="en-US" sz="2000" dirty="0"/>
            </a:br>
            <a:r>
              <a:rPr lang="en-US" sz="2000" dirty="0"/>
              <a:t>wheel on front panel</a:t>
            </a:r>
          </a:p>
          <a:p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Benefit:</a:t>
            </a:r>
          </a:p>
          <a:p>
            <a:pPr marL="0" indent="0">
              <a:buNone/>
            </a:pPr>
            <a:r>
              <a:rPr lang="en-US" sz="2000" dirty="0"/>
              <a:t>With e.g. </a:t>
            </a:r>
            <a:r>
              <a:rPr lang="en-US" sz="2000" dirty="0" err="1"/>
              <a:t>oscicular</a:t>
            </a:r>
            <a:r>
              <a:rPr lang="en-US" sz="2000" dirty="0"/>
              <a:t> chain discontinuities more precise measurement is obtained resulting in a more correct diagnosis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0941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Dedicated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r>
              <a:rPr lang="da-DK" sz="3200" dirty="0"/>
              <a:t> systems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07988" y="1685926"/>
            <a:ext cx="6264275" cy="55165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Easy to change between the probe in a matter of seconds</a:t>
            </a:r>
          </a:p>
          <a:p>
            <a:pPr marL="857250" lvl="1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time wasted when seeing a client</a:t>
            </a:r>
          </a:p>
          <a:p>
            <a:pPr marL="400050" lvl="1" indent="0">
              <a:buNone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n-US" sz="2000" dirty="0"/>
          </a:p>
          <a:p>
            <a:pPr marL="0" indent="0">
              <a:buNone/>
            </a:pPr>
            <a:r>
              <a:rPr lang="en-US" sz="2000" dirty="0"/>
              <a:t>Probe status displayed on probe and shoulder box</a:t>
            </a:r>
          </a:p>
          <a:p>
            <a:pPr marL="857250" lvl="1" indent="-4572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Enables you to keep focus on the clients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975" y="1065427"/>
            <a:ext cx="2950025" cy="5027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012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User </a:t>
            </a:r>
            <a:r>
              <a:rPr lang="da-DK" sz="3200" dirty="0" err="1"/>
              <a:t>defined</a:t>
            </a:r>
            <a:r>
              <a:rPr lang="da-DK" sz="3200" dirty="0"/>
              <a:t> </a:t>
            </a:r>
            <a:r>
              <a:rPr lang="da-DK" sz="3200" dirty="0" err="1"/>
              <a:t>protocols</a:t>
            </a:r>
            <a:endParaRPr lang="da-DK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397185" y="1690688"/>
            <a:ext cx="4762711" cy="3684588"/>
          </a:xfrm>
        </p:spPr>
        <p:txBody>
          <a:bodyPr>
            <a:normAutofit fontScale="92500"/>
          </a:bodyPr>
          <a:lstStyle/>
          <a:p>
            <a:pPr marL="457200" indent="-457200"/>
            <a:r>
              <a:rPr lang="en-US" sz="2200" dirty="0"/>
              <a:t>Combining different tests into one test flow</a:t>
            </a:r>
          </a:p>
          <a:p>
            <a:pPr marL="457200" indent="-457200"/>
            <a:r>
              <a:rPr lang="en-US" sz="2200" dirty="0"/>
              <a:t>Several protocols can be made</a:t>
            </a:r>
          </a:p>
          <a:p>
            <a:pPr marL="857250" lvl="1" indent="-4572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E.g. create a simple screening protocol and a protocol for more in-depth evaluation</a:t>
            </a:r>
          </a:p>
          <a:p>
            <a:pPr marL="857250" lvl="1" indent="-457200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Avoid wasting time adjusting to different client types as each test protocol can have separate test limits to meet the need of a specific client types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047" y="1690689"/>
            <a:ext cx="6161953" cy="361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314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Print </a:t>
            </a:r>
            <a:r>
              <a:rPr lang="da-DK" sz="3200" dirty="0" err="1"/>
              <a:t>wizard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872315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Advantages:</a:t>
            </a:r>
            <a:endParaRPr lang="da-DK" sz="2000" dirty="0"/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Clinic-to-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customized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/print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outs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Choose from a wide variety of flexible professional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reports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Merge data from several instruments into one report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(audiometry, tympanometry and video otoscopy) </a:t>
            </a:r>
          </a:p>
          <a:p>
            <a:pPr marL="0" indent="0">
              <a:buNone/>
            </a:pPr>
            <a:r>
              <a:rPr lang="da-DK" sz="2000" dirty="0"/>
              <a:t>	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Benefits:</a:t>
            </a:r>
            <a:endParaRPr lang="da-DK" sz="2000" dirty="0"/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More efficient workflow </a:t>
            </a:r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Professional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appearance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Paperless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solution for EMR integration </a:t>
            </a:r>
          </a:p>
          <a:p>
            <a:endParaRPr lang="da-DK" dirty="0"/>
          </a:p>
        </p:txBody>
      </p:sp>
      <p:pic>
        <p:nvPicPr>
          <p:cNvPr id="4" name="Picture 3" descr="Direct printout from standard printer 3.t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51"/>
          <a:stretch>
            <a:fillRect/>
          </a:stretch>
        </p:blipFill>
        <p:spPr>
          <a:xfrm>
            <a:off x="8935483" y="2204864"/>
            <a:ext cx="3264518" cy="33123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4149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Noah and </a:t>
            </a:r>
            <a:r>
              <a:rPr lang="da-DK" sz="3200" dirty="0" err="1"/>
              <a:t>OtoAccess</a:t>
            </a:r>
            <a:r>
              <a:rPr lang="da-DK" sz="3200" dirty="0"/>
              <a:t>™ </a:t>
            </a:r>
            <a:r>
              <a:rPr lang="da-DK" sz="3200" dirty="0" err="1"/>
              <a:t>compatible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Advantages:</a:t>
            </a:r>
            <a:endParaRPr lang="da-DK" sz="2000" dirty="0"/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Fully Noah compatible for interfacing with fitting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software modules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Save audiograms directly in Noah 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Benefits:</a:t>
            </a:r>
            <a:endParaRPr lang="da-DK" sz="2000" dirty="0"/>
          </a:p>
          <a:p>
            <a:pPr lvl="1"/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manual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Save data in your database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Share information with colleagues &amp; other external people </a:t>
            </a:r>
          </a:p>
          <a:p>
            <a:pPr lvl="1"/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paperwork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34" y="1825625"/>
            <a:ext cx="3106365" cy="383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9580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3200" dirty="0"/>
              <a:t>Agenda</a:t>
            </a:r>
            <a:endParaRPr lang="da-DK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Introduction</a:t>
            </a:r>
          </a:p>
          <a:p>
            <a:r>
              <a:rPr lang="en-US" sz="2000" dirty="0"/>
              <a:t>Target audience &amp; segments</a:t>
            </a:r>
          </a:p>
          <a:p>
            <a:r>
              <a:rPr lang="en-US" sz="2000" dirty="0"/>
              <a:t>Main features &amp; benefits</a:t>
            </a:r>
          </a:p>
          <a:p>
            <a:r>
              <a:rPr lang="en-US" sz="2000" dirty="0"/>
              <a:t>Other features &amp; benefits</a:t>
            </a:r>
          </a:p>
          <a:p>
            <a:r>
              <a:rPr lang="en-US" sz="2000" dirty="0"/>
              <a:t>Headsets, accessories &amp; technical specification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503" y="2008383"/>
            <a:ext cx="6048153" cy="42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606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366" y="3832934"/>
            <a:ext cx="2404378" cy="2404378"/>
          </a:xfrm>
          <a:prstGeom prst="rect">
            <a:avLst/>
          </a:prstGeom>
        </p:spPr>
      </p:pic>
      <p:pic>
        <p:nvPicPr>
          <p:cNvPr id="15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030" y="1423191"/>
            <a:ext cx="3229945" cy="3229945"/>
          </a:xfrm>
          <a:prstGeom prst="rect">
            <a:avLst/>
          </a:prstGeom>
        </p:spPr>
      </p:pic>
      <p:pic>
        <p:nvPicPr>
          <p:cNvPr id="13" name="Billede 10">
            <a:extLst>
              <a:ext uri="{FF2B5EF4-FFF2-40B4-BE49-F238E27FC236}">
                <a16:creationId xmlns:a16="http://schemas.microsoft.com/office/drawing/2014/main" id="{8DEB61DD-125E-9441-BAE2-4CF60E1A17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1554275"/>
            <a:ext cx="2162757" cy="216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 </a:t>
            </a:r>
            <a:r>
              <a:rPr lang="da-DK" sz="3200" dirty="0"/>
              <a:t>Wall </a:t>
            </a:r>
            <a:r>
              <a:rPr lang="da-DK" sz="3200" dirty="0" err="1"/>
              <a:t>mount</a:t>
            </a:r>
            <a:endParaRPr lang="da-DK" sz="3200" dirty="0"/>
          </a:p>
        </p:txBody>
      </p:sp>
      <p:pic>
        <p:nvPicPr>
          <p:cNvPr id="5" name="Picture 4" descr="AT235 on wall and clinician 9106_bw.jp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46295" y="692696"/>
            <a:ext cx="3937479" cy="5472608"/>
          </a:xfrm>
          <a:prstGeom prst="rect">
            <a:avLst/>
          </a:prstGeom>
          <a:solidFill>
            <a:srgbClr val="96989A"/>
          </a:solidFill>
        </p:spPr>
      </p:pic>
      <p:sp>
        <p:nvSpPr>
          <p:cNvPr id="10" name="Rectangle 9"/>
          <p:cNvSpPr/>
          <p:nvPr/>
        </p:nvSpPr>
        <p:spPr>
          <a:xfrm>
            <a:off x="3989870" y="2243018"/>
            <a:ext cx="23762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Possible to use a standard bracket with VESA mounting that can be bought in many TV stores </a:t>
            </a:r>
          </a:p>
          <a:p>
            <a:pPr algn="ctr"/>
            <a:endParaRPr lang="da-DK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11424" y="2054517"/>
            <a:ext cx="17720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Optional bracket for wall mounting</a:t>
            </a:r>
          </a:p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  <a:p>
            <a:pPr algn="ctr"/>
            <a:endParaRPr lang="da-DK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6079" y="4517587"/>
            <a:ext cx="19469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Suitable for test rooms with limited desk space</a:t>
            </a:r>
          </a:p>
        </p:txBody>
      </p:sp>
    </p:spTree>
    <p:extLst>
      <p:ext uri="{BB962C8B-B14F-4D97-AF65-F5344CB8AC3E}">
        <p14:creationId xmlns:p14="http://schemas.microsoft.com/office/powerpoint/2010/main" val="1941481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Headsets</a:t>
            </a:r>
            <a:r>
              <a:rPr lang="da-DK" dirty="0"/>
              <a:t>, </a:t>
            </a:r>
            <a:r>
              <a:rPr lang="da-DK" dirty="0" err="1"/>
              <a:t>accessories</a:t>
            </a:r>
            <a:r>
              <a:rPr lang="da-DK" dirty="0"/>
              <a:t> &amp; </a:t>
            </a:r>
            <a:r>
              <a:rPr lang="da-DK" dirty="0" err="1"/>
              <a:t>technical</a:t>
            </a:r>
            <a:r>
              <a:rPr lang="da-DK" dirty="0"/>
              <a:t> </a:t>
            </a:r>
            <a:r>
              <a:rPr lang="da-DK" dirty="0" err="1"/>
              <a:t>specification</a:t>
            </a:r>
            <a:br>
              <a:rPr lang="da-DK" dirty="0"/>
            </a:b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15630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err="1"/>
              <a:t>Headsets</a:t>
            </a:r>
            <a:r>
              <a:rPr lang="da-DK" sz="3200" dirty="0"/>
              <a:t> &amp; transducers 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1947752"/>
              </p:ext>
            </p:extLst>
          </p:nvPr>
        </p:nvGraphicFramePr>
        <p:xfrm>
          <a:off x="1919537" y="1690688"/>
          <a:ext cx="8352927" cy="34442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396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402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522">
                <a:tc gridSpan="3">
                  <a:txBody>
                    <a:bodyPr/>
                    <a:lstStyle/>
                    <a:p>
                      <a:pPr algn="l"/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22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da-DK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1">
                <a:tc rowSpan="3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system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 probe system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Clinical probe system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Both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41">
                <a:tc rowSpan="4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Contra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DD45C contra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IP30 10 Ohm insert phone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HBC39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contra headset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CIR33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41"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Audiometric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DD45 Audiometric headset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TDH39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HBA headband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IP30 10 Ohm insert phone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16589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Accessories</a:t>
            </a:r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5984318"/>
              </p:ext>
            </p:extLst>
          </p:nvPr>
        </p:nvGraphicFramePr>
        <p:xfrm>
          <a:off x="1929593" y="1690688"/>
          <a:ext cx="8280921" cy="44500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72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6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1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3522">
                <a:tc gridSpan="3">
                  <a:txBody>
                    <a:bodyPr/>
                    <a:lstStyle/>
                    <a:p>
                      <a:pPr algn="l"/>
                      <a:r>
                        <a:rPr lang="en-US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noProof="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522"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Accessories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  <a:r>
                        <a:rPr lang="da-DK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141">
                <a:tc rowSpan="11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Instrument  accessories</a:t>
                      </a:r>
                    </a:p>
                    <a:p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Clothing clip – </a:t>
                      </a:r>
                      <a:r>
                        <a:rPr lang="en-US" sz="12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neckstrap</a:t>
                      </a: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 with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clinical probe system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Assortment BET55 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floss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Printer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Wall mounting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Probe tip kit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APS3 Patient response switch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CAT50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 supply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Diagnostic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probe holder kit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the diagnostic probe system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Carrying bag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45141">
                <a:tc rowSpan="2"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Software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mode &amp; Diagnostic Suite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45141">
                <a:tc vMerge="1">
                  <a:txBody>
                    <a:bodyPr/>
                    <a:lstStyle/>
                    <a:p>
                      <a:endParaRPr lang="en-US" sz="12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 mode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Diagnostic Suite &amp; </a:t>
                      </a:r>
                      <a:r>
                        <a:rPr lang="en-US" sz="1200" baseline="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OtoAccess</a:t>
                      </a:r>
                      <a:r>
                        <a:rPr lang="en-US" sz="12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™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Optional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4342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Technical </a:t>
            </a:r>
            <a:r>
              <a:rPr lang="da-DK" sz="3200" dirty="0" err="1"/>
              <a:t>specifications</a:t>
            </a:r>
            <a:endParaRPr lang="da-DK" sz="3200" dirty="0"/>
          </a:p>
        </p:txBody>
      </p:sp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5603415"/>
              </p:ext>
            </p:extLst>
          </p:nvPr>
        </p:nvGraphicFramePr>
        <p:xfrm>
          <a:off x="2027312" y="1696369"/>
          <a:ext cx="8137376" cy="4180903"/>
        </p:xfrm>
        <a:graphic>
          <a:graphicData uri="http://schemas.openxmlformats.org/drawingml/2006/table">
            <a:tbl>
              <a:tblPr/>
              <a:tblGrid>
                <a:gridCol w="17674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17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281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40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Medical CE-mark: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The CE-mark indicates that Interacoustics A/S meets the requirements of Annex II of the Medical Device Directive 93/42/EEC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Approval of the quality system is made by TÜV – identification no0123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a-D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Standards: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Safety: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IEC 60601-1, Class I, Type B applied parts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EMC: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IEC 60601-1-2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Impedance: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IEC 60645-5/ANSI S3.39, Type 1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Audiometer: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IEC60645-1/ANSI S3.6, Type 4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9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Operation environment: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15 – 35 </a:t>
                      </a:r>
                      <a:r>
                        <a:rPr lang="en-US" sz="140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Relative Humidity: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30 – 90%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Ambient Pressure: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98kPa – 104kPa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7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rial"/>
                        <a:ea typeface="Calibri"/>
                        <a:cs typeface="Arial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Warm-up Time: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1 minute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388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Transport &amp; Storage: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Storage 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Transport Temperature: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rial"/>
                          <a:ea typeface="Calibri"/>
                          <a:cs typeface="Arial"/>
                        </a:rPr>
                        <a:t>Rel. Humidity:</a:t>
                      </a:r>
                      <a:endParaRPr lang="da-DK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0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 – 50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-20 – 50 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  <a:sym typeface="Symbol"/>
                        </a:rPr>
                        <a:t></a:t>
                      </a: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C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rial"/>
                          <a:ea typeface="Calibri"/>
                          <a:cs typeface="Arial"/>
                        </a:rPr>
                        <a:t>10 – 95%</a:t>
                      </a:r>
                      <a:endParaRPr lang="da-DK" sz="14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10139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8AE3B4B-D442-0F40-A2FF-B22463B3B7C0}"/>
              </a:ext>
            </a:extLst>
          </p:cNvPr>
          <p:cNvSpPr txBox="1">
            <a:spLocks/>
          </p:cNvSpPr>
          <p:nvPr/>
        </p:nvSpPr>
        <p:spPr>
          <a:xfrm>
            <a:off x="481851" y="5157192"/>
            <a:ext cx="1725717" cy="82432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lnSpc>
                <a:spcPct val="200000"/>
              </a:lnSpc>
            </a:pPr>
            <a:r>
              <a:rPr lang="da-DK" sz="800" dirty="0" err="1">
                <a:ea typeface="Noa LT Std" charset="0"/>
              </a:rPr>
              <a:t>Interacoustics.com</a:t>
            </a:r>
            <a:endParaRPr lang="da-DK" sz="800" dirty="0">
              <a:ea typeface="Noa LT Std" charset="0"/>
            </a:endParaRPr>
          </a:p>
          <a:p>
            <a:pPr algn="l">
              <a:lnSpc>
                <a:spcPct val="200000"/>
              </a:lnSpc>
            </a:pPr>
            <a:r>
              <a:rPr lang="da-DK" sz="800" dirty="0" err="1">
                <a:ea typeface="Noa LT Std" charset="0"/>
              </a:rPr>
              <a:t>info@interacoustics.com</a:t>
            </a:r>
            <a:endParaRPr lang="da-DK" sz="800" dirty="0">
              <a:ea typeface="Noa LT Std" charset="0"/>
            </a:endParaRPr>
          </a:p>
          <a:p>
            <a:pPr algn="l">
              <a:lnSpc>
                <a:spcPct val="200000"/>
              </a:lnSpc>
            </a:pPr>
            <a:r>
              <a:rPr lang="da-DK" sz="800" dirty="0">
                <a:ea typeface="Noa LT Std" charset="0"/>
              </a:rPr>
              <a:t>(+45) 6371 3555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1384" y="404813"/>
            <a:ext cx="11089232" cy="4752378"/>
          </a:xfrm>
          <a:prstGeom prst="rect">
            <a:avLst/>
          </a:prstGeom>
        </p:spPr>
      </p:pic>
      <p:sp>
        <p:nvSpPr>
          <p:cNvPr id="9" name="Rektangel 11">
            <a:extLst>
              <a:ext uri="{FF2B5EF4-FFF2-40B4-BE49-F238E27FC236}">
                <a16:creationId xmlns:a16="http://schemas.microsoft.com/office/drawing/2014/main" id="{B2675904-4AB6-0844-85AB-02D8801395AD}"/>
              </a:ext>
            </a:extLst>
          </p:cNvPr>
          <p:cNvSpPr/>
          <p:nvPr/>
        </p:nvSpPr>
        <p:spPr>
          <a:xfrm>
            <a:off x="551384" y="404813"/>
            <a:ext cx="11089232" cy="4733450"/>
          </a:xfrm>
          <a:prstGeom prst="rect">
            <a:avLst/>
          </a:prstGeom>
          <a:gradFill>
            <a:gsLst>
              <a:gs pos="10000">
                <a:schemeClr val="tx2"/>
              </a:gs>
              <a:gs pos="47000">
                <a:schemeClr val="accent1">
                  <a:alpha val="25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805943" y="2276872"/>
            <a:ext cx="10515600" cy="1285875"/>
          </a:xfrm>
        </p:spPr>
        <p:txBody>
          <a:bodyPr anchor="ctr" anchorCtr="0">
            <a:normAutofit/>
          </a:bodyPr>
          <a:lstStyle/>
          <a:p>
            <a:pPr algn="ctr"/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Science </a:t>
            </a:r>
            <a:r>
              <a:rPr lang="da-DK" sz="320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made</a:t>
            </a:r>
            <a:r>
              <a:rPr lang="da-DK" sz="3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da-DK" sz="320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smarter</a:t>
            </a:r>
            <a:endParaRPr lang="da-DK" sz="32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617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6634919" cy="3259138"/>
          </a:xfrm>
        </p:spPr>
        <p:txBody>
          <a:bodyPr>
            <a:normAutofit/>
          </a:bodyPr>
          <a:lstStyle/>
          <a:p>
            <a:pPr marL="457200" indent="-457200"/>
            <a:r>
              <a:rPr lang="en-US" sz="2000" dirty="0"/>
              <a:t>Full clinical test battery</a:t>
            </a:r>
          </a:p>
          <a:p>
            <a:pPr marL="457200" indent="-457200"/>
            <a:r>
              <a:rPr lang="en-US" sz="2000" dirty="0"/>
              <a:t>Customizable user protocols</a:t>
            </a:r>
          </a:p>
          <a:p>
            <a:pPr marL="457200" indent="-457200"/>
            <a:r>
              <a:rPr lang="en-US" sz="2000" dirty="0"/>
              <a:t>Several languages</a:t>
            </a:r>
          </a:p>
          <a:p>
            <a:pPr marL="457200" indent="-457200"/>
            <a:r>
              <a:rPr lang="en-US" sz="2000" dirty="0"/>
              <a:t>Direct printing</a:t>
            </a:r>
          </a:p>
          <a:p>
            <a:pPr marL="457200" indent="-457200"/>
            <a:r>
              <a:rPr lang="en-US" sz="2000" dirty="0"/>
              <a:t>Flexible mounting</a:t>
            </a:r>
          </a:p>
          <a:p>
            <a:pPr marL="457200" indent="-457200"/>
            <a:r>
              <a:rPr lang="en-US" sz="2000" dirty="0"/>
              <a:t>Dedicated diagnostic and clinical probe system with probe status light</a:t>
            </a: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825" y="2420888"/>
            <a:ext cx="4811188" cy="3568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49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97185" y="365125"/>
            <a:ext cx="5698815" cy="1325563"/>
          </a:xfrm>
        </p:spPr>
        <p:txBody>
          <a:bodyPr/>
          <a:lstStyle/>
          <a:p>
            <a:r>
              <a:rPr lang="da-DK" sz="3200" dirty="0" err="1"/>
              <a:t>Diagnostic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r>
              <a:rPr lang="da-DK" sz="3200" dirty="0"/>
              <a:t> (standard)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8728" y="1705141"/>
            <a:ext cx="6077272" cy="1542558"/>
          </a:xfrm>
        </p:spPr>
        <p:txBody>
          <a:bodyPr>
            <a:normAutofit/>
          </a:bodyPr>
          <a:lstStyle/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Handheld for quick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tymps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a screening reflex</a:t>
            </a:r>
          </a:p>
        </p:txBody>
      </p:sp>
      <p:pic>
        <p:nvPicPr>
          <p:cNvPr id="1027" name="Picture 3" descr="H:\Foto\AT235\2014 new AT235\probe w light gree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" y="3933055"/>
            <a:ext cx="4088558" cy="1151707"/>
          </a:xfrm>
          <a:prstGeom prst="rect">
            <a:avLst/>
          </a:prstGeom>
          <a:noFill/>
        </p:spPr>
      </p:pic>
      <p:pic>
        <p:nvPicPr>
          <p:cNvPr id="1026" name="Picture 2" descr="H:\Foto\AT235\2014 new AT235\clinical probe w light blu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60096" y="4653136"/>
            <a:ext cx="3756000" cy="1338564"/>
          </a:xfrm>
          <a:prstGeom prst="rect">
            <a:avLst/>
          </a:prstGeom>
          <a:noFill/>
        </p:spPr>
      </p:pic>
      <p:sp>
        <p:nvSpPr>
          <p:cNvPr id="11" name="Title 6"/>
          <p:cNvSpPr txBox="1">
            <a:spLocks/>
          </p:cNvSpPr>
          <p:nvPr/>
        </p:nvSpPr>
        <p:spPr>
          <a:xfrm>
            <a:off x="6528048" y="364507"/>
            <a:ext cx="56639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a-DK" sz="3200" dirty="0" err="1"/>
              <a:t>Clinical</a:t>
            </a:r>
            <a:r>
              <a:rPr lang="da-DK" sz="3200" dirty="0"/>
              <a:t> </a:t>
            </a:r>
            <a:r>
              <a:rPr lang="da-DK" sz="3200" dirty="0" err="1"/>
              <a:t>probe</a:t>
            </a:r>
            <a:endParaRPr lang="da-DK" sz="32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6096000" y="1705141"/>
            <a:ext cx="6077272" cy="20838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0050" lvl="1" indent="0">
              <a:buFont typeface="Arial" panose="020B0604020202020204" pitchFamily="34" charset="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Ideal for lengthy examinations where stability is important </a:t>
            </a:r>
          </a:p>
          <a:p>
            <a:pPr marL="400050" lvl="1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Prevent rattling noise by placing the shoulder box on the client by using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hardband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clips or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keyhanger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0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7988" y="404813"/>
            <a:ext cx="11376025" cy="5472459"/>
          </a:xfrm>
          <a:prstGeom prst="rect">
            <a:avLst/>
          </a:prstGeom>
          <a:solidFill>
            <a:srgbClr val="77C8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>
                <a:solidFill>
                  <a:schemeClr val="bg1"/>
                </a:solidFill>
              </a:rPr>
              <a:t>Target </a:t>
            </a:r>
            <a:r>
              <a:rPr lang="da-DK" sz="3200" dirty="0" err="1">
                <a:solidFill>
                  <a:schemeClr val="bg1"/>
                </a:solidFill>
              </a:rPr>
              <a:t>audience</a:t>
            </a:r>
            <a:r>
              <a:rPr lang="da-DK" sz="3200" dirty="0">
                <a:solidFill>
                  <a:schemeClr val="bg1"/>
                </a:solidFill>
              </a:rPr>
              <a:t> &amp; segments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608" y="1645345"/>
            <a:ext cx="2431727" cy="24317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68932" y="2449627"/>
            <a:ext cx="26290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a-DK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Doctors/General </a:t>
            </a:r>
            <a:r>
              <a:rPr lang="da-DK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practitioners</a:t>
            </a:r>
            <a:r>
              <a:rPr lang="da-DK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568" y="2934815"/>
            <a:ext cx="2431727" cy="243172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3301529"/>
            <a:ext cx="2431727" cy="243172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641" y="997273"/>
            <a:ext cx="2431727" cy="243172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0975" y="1721849"/>
            <a:ext cx="138305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Private ENT doctors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761" y="3301529"/>
            <a:ext cx="2431727" cy="24317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463585" y="3796736"/>
            <a:ext cx="1709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Educational </a:t>
            </a:r>
          </a:p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institutions</a:t>
            </a:r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91019" y="431787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endParaRPr lang="da-DK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38053" y="4024529"/>
            <a:ext cx="18362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Hearing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aid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dispensers</a:t>
            </a:r>
          </a:p>
        </p:txBody>
      </p:sp>
    </p:spTree>
    <p:extLst>
      <p:ext uri="{BB962C8B-B14F-4D97-AF65-F5344CB8AC3E}">
        <p14:creationId xmlns:p14="http://schemas.microsoft.com/office/powerpoint/2010/main" val="51350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Main features, </a:t>
            </a:r>
            <a:r>
              <a:rPr lang="da-DK" dirty="0" err="1"/>
              <a:t>advantages</a:t>
            </a:r>
            <a:r>
              <a:rPr lang="da-DK" dirty="0"/>
              <a:t> &amp; </a:t>
            </a:r>
            <a:r>
              <a:rPr lang="da-DK" dirty="0" err="1"/>
              <a:t>benefits</a:t>
            </a:r>
            <a:br>
              <a:rPr lang="da-DK" dirty="0"/>
            </a:b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1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Full clinical test battery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7427007" cy="390763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2200" b="1" dirty="0"/>
              <a:t>Advantage</a:t>
            </a:r>
          </a:p>
          <a:p>
            <a:pPr lvl="1"/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Complete product for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diagnostic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  <a:p>
            <a:pPr marL="1371600" lvl="2" indent="-457200"/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Tympanometry</a:t>
            </a:r>
          </a:p>
          <a:p>
            <a:pPr marL="1371600" lvl="2" indent="-457200"/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Ipsi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&amp; contra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reflexes</a:t>
            </a:r>
            <a:endParaRPr lang="da-DK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71600" lvl="2" indent="-457200"/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Eustacian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tube </a:t>
            </a:r>
            <a:r>
              <a:rPr lang="da-DK" sz="22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da-DK" sz="2200" dirty="0">
                <a:latin typeface="Arial" panose="020B0604020202020204" pitchFamily="34" charset="0"/>
                <a:cs typeface="Arial" panose="020B0604020202020204" pitchFamily="34" charset="0"/>
              </a:rPr>
              <a:t> tests</a:t>
            </a:r>
          </a:p>
          <a:p>
            <a:endParaRPr lang="da-DK" sz="2200" dirty="0"/>
          </a:p>
          <a:p>
            <a:pPr marL="0" indent="0">
              <a:buNone/>
            </a:pPr>
            <a:r>
              <a:rPr lang="da-DK" sz="2200" b="1" dirty="0" err="1"/>
              <a:t>Benefits</a:t>
            </a:r>
            <a:endParaRPr lang="da-DK" sz="2200" b="1" dirty="0"/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Support for multiple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reimbursement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codes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diagnosis</a:t>
            </a:r>
            <a:endParaRPr lang="da-DK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Fast and efficient workflow</a:t>
            </a:r>
          </a:p>
          <a:p>
            <a:pPr lvl="1"/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Support for </a:t>
            </a:r>
            <a:r>
              <a:rPr lang="da-DK" sz="20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da-DK" sz="2000" dirty="0">
                <a:latin typeface="Arial" panose="020B0604020202020204" pitchFamily="34" charset="0"/>
                <a:cs typeface="Arial" panose="020B0604020202020204" pitchFamily="34" charset="0"/>
              </a:rPr>
              <a:t> research</a:t>
            </a:r>
          </a:p>
          <a:p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160898"/>
              </p:ext>
            </p:extLst>
          </p:nvPr>
        </p:nvGraphicFramePr>
        <p:xfrm>
          <a:off x="7452115" y="1572992"/>
          <a:ext cx="4727848" cy="48158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8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31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AT235h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226</a:t>
                      </a:r>
                      <a:r>
                        <a:rPr lang="en-US" sz="1400" baseline="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Hz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Tymp  679, 800 &amp; 1000Hz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Manual tympanometry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</a:t>
                      </a:r>
                      <a:r>
                        <a:rPr lang="en-US" sz="1400" noProof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ipsilateral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contralateral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487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1 test non-perforated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487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2 test perforated tympanic membrane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9487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EFT 3 test patulous Eustachian tube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decay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Reflex latency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noProof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535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Pure tone audiometry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94870">
                <a:tc>
                  <a:txBody>
                    <a:bodyPr/>
                    <a:lstStyle/>
                    <a:p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Modified Hughson Westlake audiometry test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183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Adjustable color display &amp; HDMI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Advantages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Several tests can be seen on the same screen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Light reflection is avoided by tipping the display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Test results can be shown on a TV or projector  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Benefits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Provides a good overview of test results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Better counseling of clients 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Students can easily follow the test results</a:t>
            </a:r>
          </a:p>
          <a:p>
            <a:endParaRPr lang="da-DK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152" y="3168415"/>
            <a:ext cx="4495767" cy="3143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707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Customizable user 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85" y="1825625"/>
            <a:ext cx="7138975" cy="39796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200" b="1" dirty="0"/>
              <a:t>Advantages</a:t>
            </a:r>
            <a:endParaRPr lang="da-DK" sz="2200" b="1" dirty="0"/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Customize the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tympanometer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with your </a:t>
            </a:r>
          </a:p>
          <a:p>
            <a:pPr marL="457200" lvl="1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	own preferred settings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Easy switch from one protocol to another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Create changes to the standard protocols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on the fly while testing </a:t>
            </a:r>
          </a:p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200" b="1" dirty="0"/>
              <a:t>Benefits</a:t>
            </a:r>
            <a:endParaRPr lang="da-DK" sz="2200" b="1" dirty="0"/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Support for multiple users and workflows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Increased efficiency when carrying out tests  </a:t>
            </a:r>
          </a:p>
          <a:p>
            <a:pPr lvl="1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Easier to adjust alternative clinical test routines individually </a:t>
            </a:r>
          </a:p>
          <a:p>
            <a:endParaRPr lang="da-DK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5634" y="1825624"/>
            <a:ext cx="4976365" cy="2915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59322"/>
      </p:ext>
    </p:extLst>
  </p:cSld>
  <p:clrMapOvr>
    <a:masterClrMapping/>
  </p:clrMapOvr>
</p:sld>
</file>

<file path=ppt/theme/theme1.xml><?xml version="1.0" encoding="utf-8"?>
<a:theme xmlns:a="http://schemas.openxmlformats.org/drawingml/2006/main" name="White BG + Black logo + No tagline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coustics" id="{B0504777-5FF1-3D4D-8915-CC9ADE6736C1}" vid="{4D38A110-095C-9445-8590-8B01FB73DC00}"/>
    </a:ext>
  </a:extLst>
</a:theme>
</file>

<file path=ppt/theme/theme2.xml><?xml version="1.0" encoding="utf-8"?>
<a:theme xmlns:a="http://schemas.openxmlformats.org/drawingml/2006/main" name="White BG + Black logo + Tagline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A dark green + White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IA green25%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IA green50%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IA green BG + Black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White BG + white logo">
  <a:themeElements>
    <a:clrScheme name="Interacoustics RGB colors">
      <a:dk1>
        <a:srgbClr val="000000"/>
      </a:dk1>
      <a:lt1>
        <a:srgbClr val="FFFFFF"/>
      </a:lt1>
      <a:dk2>
        <a:srgbClr val="3C5B56"/>
      </a:dk2>
      <a:lt2>
        <a:srgbClr val="BEE1D1"/>
      </a:lt2>
      <a:accent1>
        <a:srgbClr val="7DC3A3"/>
      </a:accent1>
      <a:accent2>
        <a:srgbClr val="DEF0E8"/>
      </a:accent2>
      <a:accent3>
        <a:srgbClr val="9DADAA"/>
      </a:accent3>
      <a:accent4>
        <a:srgbClr val="CED6D5"/>
      </a:accent4>
      <a:accent5>
        <a:srgbClr val="9B9B9B"/>
      </a:accent5>
      <a:accent6>
        <a:srgbClr val="CFCFD1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acoustics" id="{B0504777-5FF1-3D4D-8915-CC9ADE6736C1}" vid="{4D38A110-095C-9445-8590-8B01FB73DC00}"/>
    </a:ext>
  </a:extLst>
</a:theme>
</file>

<file path=ppt/theme/theme8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1808</TotalTime>
  <Words>895</Words>
  <Application>Microsoft Office PowerPoint</Application>
  <PresentationFormat>Widescreen</PresentationFormat>
  <Paragraphs>299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Noa LT Std</vt:lpstr>
      <vt:lpstr>Symbol</vt:lpstr>
      <vt:lpstr>Times New Roman</vt:lpstr>
      <vt:lpstr>White BG + Black logo + No tagline</vt:lpstr>
      <vt:lpstr>White BG + Black logo + Tagline</vt:lpstr>
      <vt:lpstr>IA dark green + White logo</vt:lpstr>
      <vt:lpstr>IA green25% + Black logo</vt:lpstr>
      <vt:lpstr>IA green50% + Black logo</vt:lpstr>
      <vt:lpstr>IA green BG + Black logo</vt:lpstr>
      <vt:lpstr>White BG + white logo</vt:lpstr>
      <vt:lpstr>PowerPoint Presentation</vt:lpstr>
      <vt:lpstr>Agenda</vt:lpstr>
      <vt:lpstr>Introduction</vt:lpstr>
      <vt:lpstr>Diagnostic probe (standard)</vt:lpstr>
      <vt:lpstr>Target audience &amp; segments</vt:lpstr>
      <vt:lpstr>Main features, advantages &amp; benefits </vt:lpstr>
      <vt:lpstr>Full clinical test battery</vt:lpstr>
      <vt:lpstr>Adjustable color display &amp; HDMI</vt:lpstr>
      <vt:lpstr>Customizable user protocols</vt:lpstr>
      <vt:lpstr>Display texts in several languages</vt:lpstr>
      <vt:lpstr>Direct printing</vt:lpstr>
      <vt:lpstr>Other features, advantages &amp; benefits </vt:lpstr>
      <vt:lpstr>HF probe tone and ETF tests</vt:lpstr>
      <vt:lpstr>Manual reflex testing</vt:lpstr>
      <vt:lpstr>Manual tympanometry</vt:lpstr>
      <vt:lpstr>Dedicated probe systems</vt:lpstr>
      <vt:lpstr>User defined protocols</vt:lpstr>
      <vt:lpstr>Print wizard</vt:lpstr>
      <vt:lpstr>Noah and OtoAccess™ compatible</vt:lpstr>
      <vt:lpstr> Wall mount</vt:lpstr>
      <vt:lpstr>Headsets, accessories &amp; technical specification </vt:lpstr>
      <vt:lpstr>Headsets &amp; transducers </vt:lpstr>
      <vt:lpstr>Accessories</vt:lpstr>
      <vt:lpstr>Technical specifications</vt:lpstr>
      <vt:lpstr>Science made smarter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Mads Elmelund</dc:creator>
  <cp:lastModifiedBy>Charlotte Ellemose Sonne (CHSO)</cp:lastModifiedBy>
  <cp:revision>176</cp:revision>
  <cp:lastPrinted>2018-06-20T13:11:56Z</cp:lastPrinted>
  <dcterms:created xsi:type="dcterms:W3CDTF">2018-06-20T08:27:29Z</dcterms:created>
  <dcterms:modified xsi:type="dcterms:W3CDTF">2019-03-05T15:02:36Z</dcterms:modified>
</cp:coreProperties>
</file>